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57" r:id="rId3"/>
    <p:sldId id="263" r:id="rId4"/>
    <p:sldId id="258" r:id="rId5"/>
    <p:sldId id="264" r:id="rId6"/>
    <p:sldId id="265" r:id="rId7"/>
    <p:sldId id="267" r:id="rId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03" autoAdjust="0"/>
  </p:normalViewPr>
  <p:slideViewPr>
    <p:cSldViewPr>
      <p:cViewPr>
        <p:scale>
          <a:sx n="100" d="100"/>
          <a:sy n="100" d="100"/>
        </p:scale>
        <p:origin x="-1098" y="28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53A2E1-8D37-48C8-BAEA-53917B50D4BD}" type="datetimeFigureOut">
              <a:rPr lang="en-GB" smtClean="0"/>
              <a:t>01/12/2014</a:t>
            </a:fld>
            <a:endParaRPr lang="en-GB"/>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0EDD80D-9DE4-4EAC-9513-1F5C23652733}" type="slidenum">
              <a:rPr lang="en-GB" smtClean="0"/>
              <a:t>‹#›</a:t>
            </a:fld>
            <a:endParaRPr lang="en-GB"/>
          </a:p>
        </p:txBody>
      </p:sp>
    </p:spTree>
    <p:extLst>
      <p:ext uri="{BB962C8B-B14F-4D97-AF65-F5344CB8AC3E}">
        <p14:creationId xmlns:p14="http://schemas.microsoft.com/office/powerpoint/2010/main" val="200475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Аудит (Австралия)</a:t>
            </a:r>
            <a:endParaRPr lang="en-GB" dirty="0" smtClean="0"/>
          </a:p>
          <a:p>
            <a:endParaRPr lang="en-GB" dirty="0"/>
          </a:p>
        </p:txBody>
      </p:sp>
      <p:sp>
        <p:nvSpPr>
          <p:cNvPr id="4" name="Номер слайда 3"/>
          <p:cNvSpPr>
            <a:spLocks noGrp="1"/>
          </p:cNvSpPr>
          <p:nvPr>
            <p:ph type="sldNum" sz="quarter" idx="10"/>
          </p:nvPr>
        </p:nvSpPr>
        <p:spPr/>
        <p:txBody>
          <a:bodyPr/>
          <a:lstStyle/>
          <a:p>
            <a:fld id="{D0EDD80D-9DE4-4EAC-9513-1F5C23652733}" type="slidenum">
              <a:rPr lang="en-GB" smtClean="0"/>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And when people associate her job with that of an enforcement officer, as often happens, Celia is quick to correct them. "We’re the good guys. Come and talk to us. If you have any questions, we’re who you should come to.” </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r>
              <a:rPr lang="en-GB" sz="1200" b="0" i="0" kern="1200" dirty="0" smtClean="0">
                <a:solidFill>
                  <a:schemeClr val="tx1"/>
                </a:solidFill>
                <a:latin typeface="+mn-lt"/>
                <a:ea typeface="+mn-ea"/>
                <a:cs typeface="+mn-cs"/>
              </a:rPr>
              <a:t>Plain language interpretations (e.g. regulatory requirements)</a:t>
            </a:r>
          </a:p>
          <a:p>
            <a:r>
              <a:rPr lang="en-GB" sz="1200" b="0" i="0" kern="1200" dirty="0" smtClean="0">
                <a:solidFill>
                  <a:schemeClr val="tx1"/>
                </a:solidFill>
                <a:latin typeface="+mn-lt"/>
                <a:ea typeface="+mn-ea"/>
                <a:cs typeface="+mn-cs"/>
              </a:rPr>
              <a:t>Searchable information (e.g. by business type and by topic)</a:t>
            </a:r>
          </a:p>
          <a:p>
            <a:r>
              <a:rPr lang="en-GB" sz="1200" b="0" i="0" kern="1200" dirty="0" smtClean="0">
                <a:solidFill>
                  <a:schemeClr val="tx1"/>
                </a:solidFill>
                <a:latin typeface="+mn-lt"/>
                <a:ea typeface="+mn-ea"/>
                <a:cs typeface="+mn-cs"/>
              </a:rPr>
              <a:t>Interactive tools (e.g. templates, checklists, risk assessment tools)</a:t>
            </a:r>
          </a:p>
          <a:p>
            <a:r>
              <a:rPr lang="en-GB" sz="1200" b="0" i="0" kern="1200" dirty="0" smtClean="0">
                <a:solidFill>
                  <a:schemeClr val="tx1"/>
                </a:solidFill>
                <a:latin typeface="+mn-lt"/>
                <a:ea typeface="+mn-ea"/>
                <a:cs typeface="+mn-cs"/>
              </a:rPr>
              <a:t>Training resources and expert technical advice (e.g. through academic partnerships)</a:t>
            </a:r>
          </a:p>
          <a:p>
            <a:r>
              <a:rPr lang="en-GB" sz="1200" b="0" i="0" kern="1200" dirty="0" smtClean="0">
                <a:solidFill>
                  <a:schemeClr val="tx1"/>
                </a:solidFill>
                <a:latin typeface="+mn-lt"/>
                <a:ea typeface="+mn-ea"/>
                <a:cs typeface="+mn-cs"/>
              </a:rPr>
              <a:t>Real-time assistance (e.g. hotlines, email, interactive Qs and As)</a:t>
            </a:r>
          </a:p>
          <a:p>
            <a:r>
              <a:rPr lang="en-GB" sz="1200" b="0" i="0" kern="1200" dirty="0" smtClean="0">
                <a:solidFill>
                  <a:schemeClr val="tx1"/>
                </a:solidFill>
                <a:latin typeface="+mn-lt"/>
                <a:ea typeface="+mn-ea"/>
                <a:cs typeface="+mn-cs"/>
              </a:rPr>
              <a:t>Various methods of dissemination (e.g. podcasts, webinars, print, social media, videos, workshops)</a:t>
            </a:r>
          </a:p>
          <a:p>
            <a:r>
              <a:rPr lang="en-GB" sz="1200" b="0" i="0" kern="1200" dirty="0" smtClean="0">
                <a:solidFill>
                  <a:schemeClr val="tx1"/>
                </a:solidFill>
                <a:latin typeface="+mn-lt"/>
                <a:ea typeface="+mn-ea"/>
                <a:cs typeface="+mn-cs"/>
              </a:rPr>
              <a:t>Specialized business portals (e.g. focussing on small businesses)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Номер слайда 3"/>
          <p:cNvSpPr>
            <a:spLocks noGrp="1"/>
          </p:cNvSpPr>
          <p:nvPr>
            <p:ph type="sldNum" sz="quarter" idx="10"/>
          </p:nvPr>
        </p:nvSpPr>
        <p:spPr/>
        <p:txBody>
          <a:bodyPr/>
          <a:lstStyle/>
          <a:p>
            <a:fld id="{D0EDD80D-9DE4-4EAC-9513-1F5C23652733}" type="slidenum">
              <a:rPr lang="en-GB" smtClean="0"/>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Публиковать </a:t>
            </a:r>
            <a:r>
              <a:rPr lang="ru-RU" dirty="0" err="1" smtClean="0"/>
              <a:t>инфо</a:t>
            </a:r>
            <a:endParaRPr lang="ru-RU" dirty="0" smtClean="0"/>
          </a:p>
          <a:p>
            <a:r>
              <a:rPr lang="ru-RU" dirty="0" smtClean="0"/>
              <a:t>Измерять количественные и качественные результаты</a:t>
            </a:r>
          </a:p>
          <a:p>
            <a:r>
              <a:rPr lang="ru-RU" dirty="0" smtClean="0"/>
              <a:t>Обосновывать меры применяющегося наказания</a:t>
            </a:r>
          </a:p>
          <a:p>
            <a:r>
              <a:rPr lang="ru-RU" dirty="0" smtClean="0"/>
              <a:t>Применять наказание там, где необходимо</a:t>
            </a:r>
          </a:p>
          <a:p>
            <a:r>
              <a:rPr lang="ru-RU" dirty="0" smtClean="0"/>
              <a:t>Применение наказания должно быть понятным</a:t>
            </a:r>
          </a:p>
          <a:p>
            <a:r>
              <a:rPr lang="ru-RU" dirty="0" smtClean="0"/>
              <a:t>Стараться избегать мотиваций, стимулирующих применения наказания</a:t>
            </a:r>
          </a:p>
          <a:p>
            <a:endParaRPr lang="en-GB" dirty="0"/>
          </a:p>
        </p:txBody>
      </p:sp>
      <p:sp>
        <p:nvSpPr>
          <p:cNvPr id="4" name="Номер слайда 3"/>
          <p:cNvSpPr>
            <a:spLocks noGrp="1"/>
          </p:cNvSpPr>
          <p:nvPr>
            <p:ph type="sldNum" sz="quarter" idx="10"/>
          </p:nvPr>
        </p:nvSpPr>
        <p:spPr/>
        <p:txBody>
          <a:bodyPr/>
          <a:lstStyle/>
          <a:p>
            <a:fld id="{D0EDD80D-9DE4-4EAC-9513-1F5C23652733}" type="slidenum">
              <a:rPr lang="en-GB" smtClean="0"/>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8F8BD8-36A4-4F4C-AF0C-63C5CCB68ED7}" type="datetime1">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47336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0A038D-DD67-4C41-951F-40F9B0F7064F}" type="datetime1">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405686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C334EF-19B9-43FB-BC7E-3A92623B90D5}" type="datetime1">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225118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95A827-7E9A-4D55-A2C8-E7AD6C37AC1D}" type="datetime1">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139685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1BC480-40DF-4DFE-8C97-105E4C794C06}" type="datetime1">
              <a:rPr lang="ru-RU" smtClean="0"/>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52140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79FE04-5CEE-4E0A-AEC9-68C67F88F0F1}" type="datetime1">
              <a:rPr lang="ru-RU" smtClean="0"/>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408441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CC824B-34C6-4D48-99EC-91845921399D}" type="datetime1">
              <a:rPr lang="ru-RU" smtClean="0"/>
              <a:t>01.12.2014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3312525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74D2E3-83EC-4C03-8693-618C8857277C}" type="datetime1">
              <a:rPr lang="ru-RU" smtClean="0"/>
              <a:t>01.12.2014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308774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85BD09-8C72-4D37-95DE-15E87A71FAB3}" type="datetime1">
              <a:rPr lang="ru-RU" smtClean="0"/>
              <a:t>01.12.2014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273705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5F4BD9-A398-44E0-838B-353C658A905F}" type="datetime1">
              <a:rPr lang="ru-RU" smtClean="0"/>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273596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6E211F-044F-4AFF-B272-C8DA6018E59C}" type="datetime1">
              <a:rPr lang="ru-RU" smtClean="0"/>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D9AB7-31D2-47E2-B223-DE882A2AEC03}" type="slidenum">
              <a:rPr lang="ru-RU" smtClean="0"/>
              <a:pPr/>
              <a:t>‹#›</a:t>
            </a:fld>
            <a:endParaRPr lang="ru-RU"/>
          </a:p>
        </p:txBody>
      </p:sp>
    </p:spTree>
    <p:extLst>
      <p:ext uri="{BB962C8B-B14F-4D97-AF65-F5344CB8AC3E}">
        <p14:creationId xmlns:p14="http://schemas.microsoft.com/office/powerpoint/2010/main" val="68183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ECF14-0376-48EC-A9AD-4837127D33AF}" type="datetime1">
              <a:rPr lang="ru-RU" smtClean="0"/>
              <a:t>01.12.2014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D9AB7-31D2-47E2-B223-DE882A2AEC03}" type="slidenum">
              <a:rPr lang="ru-RU" smtClean="0"/>
              <a:pPr/>
              <a:t>‹#›</a:t>
            </a:fld>
            <a:endParaRPr lang="ru-RU"/>
          </a:p>
        </p:txBody>
      </p:sp>
    </p:spTree>
    <p:extLst>
      <p:ext uri="{BB962C8B-B14F-4D97-AF65-F5344CB8AC3E}">
        <p14:creationId xmlns:p14="http://schemas.microsoft.com/office/powerpoint/2010/main" val="226432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889844"/>
            <a:ext cx="7704856" cy="369332"/>
          </a:xfrm>
          <a:prstGeom prst="rect">
            <a:avLst/>
          </a:prstGeom>
        </p:spPr>
        <p:txBody>
          <a:bodyPr wrap="square">
            <a:spAutoFit/>
          </a:bodyPr>
          <a:lstStyle/>
          <a:p>
            <a:r>
              <a:rPr lang="ru-RU" dirty="0" smtClean="0"/>
              <a:t> </a:t>
            </a:r>
            <a:endParaRPr lang="ru-RU" dirty="0"/>
          </a:p>
        </p:txBody>
      </p:sp>
      <p:grpSp>
        <p:nvGrpSpPr>
          <p:cNvPr id="5" name="Группа 4"/>
          <p:cNvGrpSpPr/>
          <p:nvPr/>
        </p:nvGrpSpPr>
        <p:grpSpPr>
          <a:xfrm>
            <a:off x="0" y="0"/>
            <a:ext cx="9144000" cy="869576"/>
            <a:chOff x="0" y="0"/>
            <a:chExt cx="9144000" cy="869576"/>
          </a:xfrm>
        </p:grpSpPr>
        <p:sp>
          <p:nvSpPr>
            <p:cNvPr id="6" name="Прямоугольник 5"/>
            <p:cNvSpPr/>
            <p:nvPr/>
          </p:nvSpPr>
          <p:spPr>
            <a:xfrm>
              <a:off x="0" y="0"/>
              <a:ext cx="9144000" cy="86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3"/>
            <p:cNvPicPr>
              <a:picLocks noChangeAspect="1" noChangeArrowheads="1"/>
            </p:cNvPicPr>
            <p:nvPr/>
          </p:nvPicPr>
          <p:blipFill>
            <a:blip r:embed="rId2" cstate="print"/>
            <a:srcRect/>
            <a:stretch>
              <a:fillRect/>
            </a:stretch>
          </p:blipFill>
          <p:spPr bwMode="auto">
            <a:xfrm>
              <a:off x="7046268" y="105343"/>
              <a:ext cx="1871280" cy="719412"/>
            </a:xfrm>
            <a:prstGeom prst="rect">
              <a:avLst/>
            </a:prstGeom>
            <a:noFill/>
            <a:ln w="9525">
              <a:noFill/>
              <a:miter lim="800000"/>
              <a:headEnd/>
              <a:tailEnd/>
            </a:ln>
          </p:spPr>
        </p:pic>
        <p:sp>
          <p:nvSpPr>
            <p:cNvPr id="8" name="Прямоугольник 7"/>
            <p:cNvSpPr/>
            <p:nvPr/>
          </p:nvSpPr>
          <p:spPr>
            <a:xfrm>
              <a:off x="0" y="822960"/>
              <a:ext cx="9144000" cy="4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Скругленный прямоугольник 12"/>
          <p:cNvSpPr/>
          <p:nvPr/>
        </p:nvSpPr>
        <p:spPr>
          <a:xfrm>
            <a:off x="323528" y="2708920"/>
            <a:ext cx="8568952" cy="1584176"/>
          </a:xfrm>
          <a:prstGeom prst="roundRect">
            <a:avLst>
              <a:gd name="adj" fmla="val 4687"/>
            </a:avLst>
          </a:prstGeom>
          <a:gradFill>
            <a:gsLst>
              <a:gs pos="0">
                <a:srgbClr val="00AEEF">
                  <a:alpha val="90000"/>
                </a:srgbClr>
              </a:gs>
              <a:gs pos="100000">
                <a:srgbClr val="0072BC">
                  <a:alpha val="90000"/>
                </a:srgbClr>
              </a:gs>
            </a:gsLst>
            <a:lin ang="5400000" scaled="0"/>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951802" y="2864839"/>
            <a:ext cx="7128792" cy="1200329"/>
          </a:xfrm>
          <a:prstGeom prst="rect">
            <a:avLst/>
          </a:prstGeom>
        </p:spPr>
        <p:txBody>
          <a:bodyPr wrap="square">
            <a:spAutoFit/>
          </a:bodyPr>
          <a:lstStyle/>
          <a:p>
            <a:pPr algn="ctr">
              <a:buNone/>
            </a:pPr>
            <a:r>
              <a:rPr lang="ru-RU" sz="2400" dirty="0" smtClean="0">
                <a:solidFill>
                  <a:schemeClr val="bg1"/>
                </a:solidFill>
              </a:rPr>
              <a:t>Профилактика и предупреждение в деятельности контрольно-надзорных </a:t>
            </a:r>
            <a:r>
              <a:rPr lang="ru-RU" sz="2400" dirty="0" smtClean="0">
                <a:solidFill>
                  <a:schemeClr val="bg1"/>
                </a:solidFill>
              </a:rPr>
              <a:t>органов</a:t>
            </a:r>
            <a:r>
              <a:rPr lang="en-US" sz="2400" dirty="0" smtClean="0">
                <a:solidFill>
                  <a:schemeClr val="bg1"/>
                </a:solidFill>
              </a:rPr>
              <a:t>:</a:t>
            </a:r>
            <a:r>
              <a:rPr lang="ru-RU" sz="2400" dirty="0" smtClean="0">
                <a:solidFill>
                  <a:schemeClr val="bg1"/>
                </a:solidFill>
              </a:rPr>
              <a:t> международная практика</a:t>
            </a:r>
            <a:endParaRPr lang="ru-RU" sz="2400" dirty="0" smtClean="0">
              <a:solidFill>
                <a:schemeClr val="bg1"/>
              </a:solidFill>
            </a:endParaRPr>
          </a:p>
        </p:txBody>
      </p:sp>
    </p:spTree>
    <p:extLst>
      <p:ext uri="{BB962C8B-B14F-4D97-AF65-F5344CB8AC3E}">
        <p14:creationId xmlns:p14="http://schemas.microsoft.com/office/powerpoint/2010/main" val="3382991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397963" y="4725144"/>
            <a:ext cx="8568952" cy="1080120"/>
          </a:xfrm>
          <a:prstGeom prst="roundRect">
            <a:avLst>
              <a:gd name="adj" fmla="val 4687"/>
            </a:avLst>
          </a:prstGeom>
          <a:gradFill>
            <a:gsLst>
              <a:gs pos="0">
                <a:srgbClr val="00AEEF">
                  <a:alpha val="90000"/>
                </a:srgbClr>
              </a:gs>
              <a:gs pos="100000">
                <a:srgbClr val="0072BC">
                  <a:alpha val="90000"/>
                </a:srgbClr>
              </a:gs>
            </a:gsLst>
            <a:lin ang="5400000" scaled="0"/>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a:xfrm>
            <a:off x="457200" y="1052737"/>
            <a:ext cx="8229600" cy="2664296"/>
          </a:xfrm>
        </p:spPr>
        <p:txBody>
          <a:bodyPr>
            <a:normAutofit fontScale="25000" lnSpcReduction="20000"/>
          </a:bodyPr>
          <a:lstStyle/>
          <a:p>
            <a:pPr>
              <a:buNone/>
            </a:pPr>
            <a:endParaRPr lang="en-US" sz="7200" dirty="0" smtClean="0"/>
          </a:p>
          <a:p>
            <a:pPr>
              <a:buNone/>
            </a:pPr>
            <a:endParaRPr lang="en-US" sz="7200" dirty="0"/>
          </a:p>
          <a:p>
            <a:pPr>
              <a:buNone/>
            </a:pPr>
            <a:endParaRPr lang="en-US" sz="7200" dirty="0" smtClean="0"/>
          </a:p>
          <a:p>
            <a:pPr>
              <a:buNone/>
            </a:pPr>
            <a:endParaRPr lang="en-US" sz="7200" dirty="0"/>
          </a:p>
          <a:p>
            <a:pPr>
              <a:buNone/>
            </a:pPr>
            <a:r>
              <a:rPr lang="ru-RU" sz="7200" dirty="0" smtClean="0"/>
              <a:t>       В </a:t>
            </a:r>
            <a:r>
              <a:rPr lang="ru-RU" sz="7200" dirty="0" smtClean="0"/>
              <a:t>международной </a:t>
            </a:r>
            <a:r>
              <a:rPr lang="ru-RU" sz="7200" dirty="0" smtClean="0"/>
              <a:t>практике многие государственные структуры комбинируют функции регулирования с функциями контроля и надзора (</a:t>
            </a:r>
            <a:r>
              <a:rPr lang="en-US" sz="7200" dirty="0" smtClean="0"/>
              <a:t>Regulators, Regulatory enforcement agencies, Standard Agencies, Enforcement Agencies</a:t>
            </a:r>
            <a:r>
              <a:rPr lang="ru-RU" sz="7200" dirty="0" smtClean="0"/>
              <a:t> и другие) и занимаются</a:t>
            </a:r>
            <a:r>
              <a:rPr lang="en-GB" sz="7200" dirty="0" smtClean="0"/>
              <a:t>:</a:t>
            </a:r>
            <a:endParaRPr lang="ru-RU" sz="7200" dirty="0" smtClean="0"/>
          </a:p>
          <a:p>
            <a:pPr>
              <a:buNone/>
            </a:pPr>
            <a:endParaRPr lang="ru-RU" sz="7200" dirty="0" smtClean="0"/>
          </a:p>
          <a:p>
            <a:r>
              <a:rPr lang="ru-RU" sz="7200" dirty="0" smtClean="0"/>
              <a:t>Созданием </a:t>
            </a:r>
            <a:r>
              <a:rPr lang="ru-RU" sz="7200" dirty="0" smtClean="0"/>
              <a:t>и </a:t>
            </a:r>
            <a:r>
              <a:rPr lang="ru-RU" sz="7200" dirty="0" smtClean="0"/>
              <a:t>установлением </a:t>
            </a:r>
            <a:r>
              <a:rPr lang="ru-RU" sz="7200" dirty="0" smtClean="0"/>
              <a:t>правил и требований</a:t>
            </a:r>
          </a:p>
          <a:p>
            <a:r>
              <a:rPr lang="ru-RU" sz="7200" dirty="0" smtClean="0"/>
              <a:t>Разрешительной деятельностью </a:t>
            </a:r>
            <a:r>
              <a:rPr lang="ru-RU" sz="7200" dirty="0" smtClean="0"/>
              <a:t>(лицензии, аккредитации)</a:t>
            </a:r>
          </a:p>
          <a:p>
            <a:r>
              <a:rPr lang="ru-RU" sz="7200" b="1" dirty="0" smtClean="0"/>
              <a:t>Содействием </a:t>
            </a:r>
            <a:r>
              <a:rPr lang="ru-RU" sz="7200" b="1" dirty="0" smtClean="0"/>
              <a:t>соответствию требованиям (профилактика) </a:t>
            </a:r>
          </a:p>
          <a:p>
            <a:r>
              <a:rPr lang="ru-RU" sz="7200" dirty="0" smtClean="0"/>
              <a:t>Мониторингом</a:t>
            </a:r>
            <a:r>
              <a:rPr lang="en-GB" sz="7200" dirty="0" smtClean="0"/>
              <a:t> </a:t>
            </a:r>
            <a:r>
              <a:rPr lang="en-GB" sz="7200" dirty="0" smtClean="0"/>
              <a:t>(</a:t>
            </a:r>
            <a:r>
              <a:rPr lang="ru-RU" sz="7200" dirty="0" smtClean="0"/>
              <a:t>инспекции) и </a:t>
            </a:r>
            <a:r>
              <a:rPr lang="ru-RU" sz="7200" dirty="0" smtClean="0"/>
              <a:t>принуждением</a:t>
            </a:r>
            <a:endParaRPr lang="ru-RU" sz="7200" dirty="0" smtClean="0"/>
          </a:p>
          <a:p>
            <a:pPr algn="ctr">
              <a:buNone/>
            </a:pPr>
            <a:endParaRPr lang="ru-RU" sz="8000" dirty="0" smtClean="0"/>
          </a:p>
          <a:p>
            <a:pPr algn="ctr">
              <a:buNone/>
            </a:pPr>
            <a:endParaRPr lang="ru-RU" sz="8000" dirty="0" smtClean="0"/>
          </a:p>
          <a:p>
            <a:pPr algn="ctr">
              <a:buNone/>
            </a:pPr>
            <a:r>
              <a:rPr lang="ru-RU" sz="8000" dirty="0" smtClean="0">
                <a:solidFill>
                  <a:schemeClr val="bg1"/>
                </a:solidFill>
              </a:rPr>
              <a:t>Цель</a:t>
            </a:r>
            <a:r>
              <a:rPr lang="en-US" sz="8000" dirty="0" smtClean="0">
                <a:solidFill>
                  <a:schemeClr val="bg1"/>
                </a:solidFill>
              </a:rPr>
              <a:t>: </a:t>
            </a:r>
            <a:r>
              <a:rPr lang="ru-RU" sz="8000" dirty="0" smtClean="0">
                <a:solidFill>
                  <a:schemeClr val="bg1"/>
                </a:solidFill>
              </a:rPr>
              <a:t>создание условий</a:t>
            </a:r>
            <a:r>
              <a:rPr lang="ru-RU" sz="8000" dirty="0" smtClean="0">
                <a:solidFill>
                  <a:schemeClr val="bg1"/>
                </a:solidFill>
              </a:rPr>
              <a:t>,  при которых объектам контроля  выгодно соответствовать требованиям и понятно как это делать.</a:t>
            </a:r>
          </a:p>
          <a:p>
            <a:pPr>
              <a:buFontTx/>
              <a:buChar char="-"/>
            </a:pPr>
            <a:endParaRPr lang="ru-RU" dirty="0" smtClean="0"/>
          </a:p>
          <a:p>
            <a:pPr>
              <a:buFontTx/>
              <a:buChar char="-"/>
            </a:pPr>
            <a:endParaRPr lang="ru-RU" dirty="0" smtClean="0"/>
          </a:p>
          <a:p>
            <a:pPr>
              <a:buFontTx/>
              <a:buChar char="-"/>
            </a:pPr>
            <a:endParaRPr lang="ru-RU" dirty="0" smtClean="0"/>
          </a:p>
          <a:p>
            <a:pPr>
              <a:buFontTx/>
              <a:buChar char="-"/>
            </a:pPr>
            <a:endParaRPr lang="ru-RU" dirty="0" smtClean="0"/>
          </a:p>
          <a:p>
            <a:pPr>
              <a:buFontTx/>
              <a:buChar char="-"/>
            </a:pPr>
            <a:endParaRPr lang="ru-RU" dirty="0" smtClean="0"/>
          </a:p>
          <a:p>
            <a:pPr marL="0" indent="0">
              <a:buNone/>
            </a:pPr>
            <a:endParaRPr lang="en-GB" dirty="0" smtClean="0"/>
          </a:p>
          <a:p>
            <a:pPr marL="0" indent="0">
              <a:buNone/>
            </a:pPr>
            <a:endParaRPr lang="ru-RU" dirty="0" smtClean="0"/>
          </a:p>
          <a:p>
            <a:pPr marL="0" indent="0">
              <a:buNone/>
            </a:pPr>
            <a:endParaRPr lang="ru-RU" dirty="0" smtClean="0"/>
          </a:p>
          <a:p>
            <a:pPr marL="0" indent="0">
              <a:buNone/>
            </a:pPr>
            <a:endParaRPr lang="ru-RU" dirty="0" smtClean="0">
              <a:solidFill>
                <a:srgbClr val="0070C0"/>
              </a:solidFill>
            </a:endParaRPr>
          </a:p>
          <a:p>
            <a:pPr marL="0" indent="0">
              <a:buNone/>
            </a:pPr>
            <a:r>
              <a:rPr lang="ru-RU" dirty="0" smtClean="0"/>
              <a:t> </a:t>
            </a:r>
          </a:p>
          <a:p>
            <a:pPr>
              <a:buFontTx/>
              <a:buChar char="-"/>
            </a:pPr>
            <a:endParaRPr lang="ru-RU" dirty="0" smtClean="0"/>
          </a:p>
          <a:p>
            <a:pPr>
              <a:buFontTx/>
              <a:buChar char="-"/>
            </a:pPr>
            <a:endParaRPr lang="ru-RU" dirty="0" smtClean="0"/>
          </a:p>
          <a:p>
            <a:pPr marL="0" indent="0">
              <a:buNone/>
            </a:pPr>
            <a:endParaRPr lang="ru-RU" dirty="0"/>
          </a:p>
        </p:txBody>
      </p:sp>
      <p:grpSp>
        <p:nvGrpSpPr>
          <p:cNvPr id="4" name="Группа 3"/>
          <p:cNvGrpSpPr/>
          <p:nvPr/>
        </p:nvGrpSpPr>
        <p:grpSpPr>
          <a:xfrm>
            <a:off x="0" y="0"/>
            <a:ext cx="9144000" cy="869576"/>
            <a:chOff x="0" y="0"/>
            <a:chExt cx="9144000" cy="869576"/>
          </a:xfrm>
        </p:grpSpPr>
        <p:sp>
          <p:nvSpPr>
            <p:cNvPr id="5" name="Прямоугольник 4"/>
            <p:cNvSpPr/>
            <p:nvPr/>
          </p:nvSpPr>
          <p:spPr>
            <a:xfrm>
              <a:off x="0" y="0"/>
              <a:ext cx="9144000" cy="86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3"/>
            <p:cNvPicPr>
              <a:picLocks noChangeAspect="1" noChangeArrowheads="1"/>
            </p:cNvPicPr>
            <p:nvPr/>
          </p:nvPicPr>
          <p:blipFill>
            <a:blip r:embed="rId2" cstate="print"/>
            <a:srcRect/>
            <a:stretch>
              <a:fillRect/>
            </a:stretch>
          </p:blipFill>
          <p:spPr bwMode="auto">
            <a:xfrm>
              <a:off x="7046268" y="105343"/>
              <a:ext cx="1871280" cy="719412"/>
            </a:xfrm>
            <a:prstGeom prst="rect">
              <a:avLst/>
            </a:prstGeom>
            <a:noFill/>
            <a:ln w="9525">
              <a:noFill/>
              <a:miter lim="800000"/>
              <a:headEnd/>
              <a:tailEnd/>
            </a:ln>
          </p:spPr>
        </p:pic>
        <p:sp>
          <p:nvSpPr>
            <p:cNvPr id="7" name="Прямоугольник 6"/>
            <p:cNvSpPr/>
            <p:nvPr/>
          </p:nvSpPr>
          <p:spPr>
            <a:xfrm>
              <a:off x="0" y="822960"/>
              <a:ext cx="9144000" cy="4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Прямоугольник 7"/>
          <p:cNvSpPr/>
          <p:nvPr/>
        </p:nvSpPr>
        <p:spPr>
          <a:xfrm>
            <a:off x="0" y="0"/>
            <a:ext cx="6372200" cy="461665"/>
          </a:xfrm>
          <a:prstGeom prst="rect">
            <a:avLst/>
          </a:prstGeom>
        </p:spPr>
        <p:txBody>
          <a:bodyPr wrap="square">
            <a:spAutoFit/>
          </a:bodyPr>
          <a:lstStyle/>
          <a:p>
            <a:r>
              <a:rPr lang="en-US" sz="2400" dirty="0" smtClean="0"/>
              <a:t> </a:t>
            </a:r>
            <a:endParaRPr lang="en-GB" sz="2400" dirty="0"/>
          </a:p>
        </p:txBody>
      </p:sp>
      <p:sp>
        <p:nvSpPr>
          <p:cNvPr id="2" name="Номер слайда 1"/>
          <p:cNvSpPr>
            <a:spLocks noGrp="1"/>
          </p:cNvSpPr>
          <p:nvPr>
            <p:ph type="sldNum" sz="quarter" idx="12"/>
          </p:nvPr>
        </p:nvSpPr>
        <p:spPr/>
        <p:txBody>
          <a:bodyPr/>
          <a:lstStyle/>
          <a:p>
            <a:fld id="{802D9AB7-31D2-47E2-B223-DE882A2AEC03}" type="slidenum">
              <a:rPr lang="ru-RU" smtClean="0"/>
              <a:pPr/>
              <a:t>2</a:t>
            </a:fld>
            <a:endParaRPr lang="ru-RU"/>
          </a:p>
        </p:txBody>
      </p:sp>
    </p:spTree>
    <p:extLst>
      <p:ext uri="{BB962C8B-B14F-4D97-AF65-F5344CB8AC3E}">
        <p14:creationId xmlns:p14="http://schemas.microsoft.com/office/powerpoint/2010/main" val="1321753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0"/>
            <a:ext cx="9144000" cy="869576"/>
            <a:chOff x="0" y="0"/>
            <a:chExt cx="9144000" cy="869576"/>
          </a:xfrm>
        </p:grpSpPr>
        <p:sp>
          <p:nvSpPr>
            <p:cNvPr id="9" name="Прямоугольник 8"/>
            <p:cNvSpPr/>
            <p:nvPr/>
          </p:nvSpPr>
          <p:spPr>
            <a:xfrm>
              <a:off x="0" y="0"/>
              <a:ext cx="9144000" cy="86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3"/>
            <p:cNvPicPr>
              <a:picLocks noChangeAspect="1" noChangeArrowheads="1"/>
            </p:cNvPicPr>
            <p:nvPr/>
          </p:nvPicPr>
          <p:blipFill>
            <a:blip r:embed="rId3" cstate="print"/>
            <a:srcRect/>
            <a:stretch>
              <a:fillRect/>
            </a:stretch>
          </p:blipFill>
          <p:spPr bwMode="auto">
            <a:xfrm>
              <a:off x="7046268" y="105343"/>
              <a:ext cx="1871280" cy="719412"/>
            </a:xfrm>
            <a:prstGeom prst="rect">
              <a:avLst/>
            </a:prstGeom>
            <a:noFill/>
            <a:ln w="9525">
              <a:noFill/>
              <a:miter lim="800000"/>
              <a:headEnd/>
              <a:tailEnd/>
            </a:ln>
          </p:spPr>
        </p:pic>
        <p:sp>
          <p:nvSpPr>
            <p:cNvPr id="11" name="Прямоугольник 10"/>
            <p:cNvSpPr/>
            <p:nvPr/>
          </p:nvSpPr>
          <p:spPr>
            <a:xfrm>
              <a:off x="0" y="822960"/>
              <a:ext cx="9144000" cy="4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9" name="Рисунок 18"/>
          <p:cNvPicPr/>
          <p:nvPr/>
        </p:nvPicPr>
        <p:blipFill rotWithShape="1">
          <a:blip r:embed="rId4"/>
          <a:srcRect l="35755" t="33592" r="21658" b="15246"/>
          <a:stretch/>
        </p:blipFill>
        <p:spPr bwMode="auto">
          <a:xfrm>
            <a:off x="3245763" y="1445838"/>
            <a:ext cx="5898237" cy="3888432"/>
          </a:xfrm>
          <a:prstGeom prst="rect">
            <a:avLst/>
          </a:prstGeom>
          <a:ln>
            <a:noFill/>
          </a:ln>
          <a:extLst>
            <a:ext uri="{53640926-AAD7-44D8-BBD7-CCE9431645EC}">
              <a14:shadowObscured xmlns:a14="http://schemas.microsoft.com/office/drawing/2010/main"/>
            </a:ext>
          </a:extLst>
        </p:spPr>
      </p:pic>
      <p:sp>
        <p:nvSpPr>
          <p:cNvPr id="23" name="Прямоугольник 22"/>
          <p:cNvSpPr/>
          <p:nvPr/>
        </p:nvSpPr>
        <p:spPr>
          <a:xfrm>
            <a:off x="3707904" y="881143"/>
            <a:ext cx="4896544" cy="600697"/>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1"/>
                </a:solidFill>
              </a:rPr>
              <a:t>Австралийское правительство. Департамент сельского хозяйства, рыболовства и лесничества</a:t>
            </a:r>
          </a:p>
          <a:p>
            <a:r>
              <a:rPr lang="ru-RU" sz="1200" dirty="0" smtClean="0">
                <a:solidFill>
                  <a:schemeClr val="tx1"/>
                </a:solidFill>
              </a:rPr>
              <a:t>Модель реализации программ по соответствию требованиям. </a:t>
            </a:r>
            <a:endParaRPr lang="ru-RU" sz="1200" dirty="0">
              <a:solidFill>
                <a:schemeClr val="tx1"/>
              </a:solidFill>
            </a:endParaRPr>
          </a:p>
        </p:txBody>
      </p:sp>
      <p:sp>
        <p:nvSpPr>
          <p:cNvPr id="25" name="Прямоугольник 24"/>
          <p:cNvSpPr/>
          <p:nvPr/>
        </p:nvSpPr>
        <p:spPr>
          <a:xfrm>
            <a:off x="12229" y="1159381"/>
            <a:ext cx="3347864" cy="4308872"/>
          </a:xfrm>
          <a:prstGeom prst="rect">
            <a:avLst/>
          </a:prstGeom>
        </p:spPr>
        <p:txBody>
          <a:bodyPr wrap="square">
            <a:spAutoFit/>
          </a:bodyPr>
          <a:lstStyle/>
          <a:p>
            <a:pPr algn="ctr"/>
            <a:r>
              <a:rPr lang="ru-RU" sz="1600" b="1" dirty="0" smtClean="0">
                <a:solidFill>
                  <a:srgbClr val="0070C0"/>
                </a:solidFill>
              </a:rPr>
              <a:t>Система обеспечения соответствия требованиям</a:t>
            </a:r>
            <a:r>
              <a:rPr lang="en-US" sz="1600" b="1" dirty="0" smtClean="0">
                <a:solidFill>
                  <a:srgbClr val="0070C0"/>
                </a:solidFill>
              </a:rPr>
              <a:t>:</a:t>
            </a:r>
          </a:p>
          <a:p>
            <a:r>
              <a:rPr lang="ru-RU" sz="1600" b="1" dirty="0" smtClean="0"/>
              <a:t>1. Знание </a:t>
            </a:r>
            <a:r>
              <a:rPr lang="ru-RU" sz="1600" b="1" dirty="0"/>
              <a:t>правил и требований</a:t>
            </a:r>
          </a:p>
          <a:p>
            <a:pPr algn="ctr"/>
            <a:r>
              <a:rPr lang="ru-RU" sz="1600" dirty="0"/>
              <a:t>Сложность и понятность</a:t>
            </a:r>
          </a:p>
          <a:p>
            <a:pPr algn="ctr"/>
            <a:r>
              <a:rPr lang="ru-RU" sz="1600" dirty="0"/>
              <a:t>Релевантность требований</a:t>
            </a:r>
          </a:p>
          <a:p>
            <a:pPr algn="ctr"/>
            <a:r>
              <a:rPr lang="ru-RU" sz="1600" dirty="0"/>
              <a:t>Доступность </a:t>
            </a:r>
            <a:r>
              <a:rPr lang="ru-RU" sz="1600" dirty="0" smtClean="0"/>
              <a:t>информации</a:t>
            </a:r>
          </a:p>
          <a:p>
            <a:pPr algn="ctr"/>
            <a:endParaRPr lang="en-GB" sz="1600" dirty="0"/>
          </a:p>
          <a:p>
            <a:pPr algn="ctr"/>
            <a:r>
              <a:rPr lang="ru-RU" sz="1600" b="1" dirty="0" smtClean="0"/>
              <a:t>2. Возможность </a:t>
            </a:r>
            <a:r>
              <a:rPr lang="ru-RU" sz="1600" b="1" dirty="0"/>
              <a:t>соответствовать</a:t>
            </a:r>
          </a:p>
          <a:p>
            <a:pPr algn="ctr"/>
            <a:r>
              <a:rPr lang="ru-RU" sz="1600" dirty="0"/>
              <a:t>Правила соотносятся с практикой</a:t>
            </a:r>
          </a:p>
          <a:p>
            <a:pPr algn="ctr"/>
            <a:r>
              <a:rPr lang="ru-RU" sz="1600" dirty="0"/>
              <a:t>Ресурсы</a:t>
            </a:r>
          </a:p>
          <a:p>
            <a:pPr algn="ctr"/>
            <a:r>
              <a:rPr lang="ru-RU" sz="1600" dirty="0"/>
              <a:t>Требования не </a:t>
            </a:r>
            <a:r>
              <a:rPr lang="ru-RU" sz="1600" dirty="0" smtClean="0"/>
              <a:t>излишни</a:t>
            </a:r>
          </a:p>
          <a:p>
            <a:pPr algn="ctr"/>
            <a:endParaRPr lang="en-GB" sz="1600" dirty="0"/>
          </a:p>
          <a:p>
            <a:pPr algn="ctr"/>
            <a:r>
              <a:rPr lang="ru-RU" sz="1600" b="1" dirty="0" smtClean="0"/>
              <a:t>3. </a:t>
            </a:r>
            <a:r>
              <a:rPr lang="ru-RU" sz="1600" b="1" dirty="0" smtClean="0"/>
              <a:t>Желание </a:t>
            </a:r>
            <a:r>
              <a:rPr lang="ru-RU" sz="1600" b="1" dirty="0" smtClean="0"/>
              <a:t>соответствовать</a:t>
            </a:r>
          </a:p>
          <a:p>
            <a:pPr algn="ctr"/>
            <a:r>
              <a:rPr lang="ru-RU" sz="1600" dirty="0" smtClean="0"/>
              <a:t>Стоимость соответствия </a:t>
            </a:r>
          </a:p>
          <a:p>
            <a:pPr algn="ctr"/>
            <a:r>
              <a:rPr lang="ru-RU" sz="1600" dirty="0" smtClean="0"/>
              <a:t>Жесткость правил</a:t>
            </a:r>
          </a:p>
          <a:p>
            <a:pPr algn="ctr"/>
            <a:r>
              <a:rPr lang="ru-RU" sz="1600" dirty="0" smtClean="0"/>
              <a:t>Последствия несоответствия</a:t>
            </a:r>
          </a:p>
          <a:p>
            <a:pPr algn="ctr"/>
            <a:endParaRPr lang="en-GB" dirty="0" smtClean="0"/>
          </a:p>
        </p:txBody>
      </p:sp>
      <p:sp>
        <p:nvSpPr>
          <p:cNvPr id="2" name="Номер слайда 1"/>
          <p:cNvSpPr>
            <a:spLocks noGrp="1"/>
          </p:cNvSpPr>
          <p:nvPr>
            <p:ph type="sldNum" sz="quarter" idx="12"/>
          </p:nvPr>
        </p:nvSpPr>
        <p:spPr/>
        <p:txBody>
          <a:bodyPr/>
          <a:lstStyle/>
          <a:p>
            <a:fld id="{802D9AB7-31D2-47E2-B223-DE882A2AEC03}" type="slidenum">
              <a:rPr lang="ru-RU" smtClean="0"/>
              <a:pPr/>
              <a:t>3</a:t>
            </a:fld>
            <a:endParaRPr lang="ru-RU"/>
          </a:p>
        </p:txBody>
      </p:sp>
      <p:sp>
        <p:nvSpPr>
          <p:cNvPr id="3" name="TextBox 2"/>
          <p:cNvSpPr txBox="1"/>
          <p:nvPr/>
        </p:nvSpPr>
        <p:spPr>
          <a:xfrm>
            <a:off x="7380312" y="4416524"/>
            <a:ext cx="2088232" cy="507831"/>
          </a:xfrm>
          <a:prstGeom prst="rect">
            <a:avLst/>
          </a:prstGeom>
          <a:solidFill>
            <a:schemeClr val="bg1"/>
          </a:solidFill>
        </p:spPr>
        <p:txBody>
          <a:bodyPr wrap="square" rtlCol="0">
            <a:spAutoFit/>
          </a:bodyPr>
          <a:lstStyle/>
          <a:p>
            <a:r>
              <a:rPr lang="ru-RU" sz="900" dirty="0" smtClean="0"/>
              <a:t>Стейкхолдеры вознаграждаются снижением числа контрольных мероприятий</a:t>
            </a:r>
            <a:endParaRPr lang="ru-RU" sz="900" dirty="0"/>
          </a:p>
        </p:txBody>
      </p:sp>
      <p:sp>
        <p:nvSpPr>
          <p:cNvPr id="27" name="TextBox 26"/>
          <p:cNvSpPr txBox="1"/>
          <p:nvPr/>
        </p:nvSpPr>
        <p:spPr>
          <a:xfrm>
            <a:off x="7452320" y="2852152"/>
            <a:ext cx="2304256" cy="923330"/>
          </a:xfrm>
          <a:prstGeom prst="rect">
            <a:avLst/>
          </a:prstGeom>
          <a:solidFill>
            <a:schemeClr val="bg1"/>
          </a:solidFill>
        </p:spPr>
        <p:txBody>
          <a:bodyPr wrap="square" rtlCol="0">
            <a:spAutoFit/>
          </a:bodyPr>
          <a:lstStyle/>
          <a:p>
            <a:r>
              <a:rPr lang="ru-RU" sz="900" dirty="0" smtClean="0"/>
              <a:t>Стейкхолдерам помогают </a:t>
            </a:r>
          </a:p>
          <a:p>
            <a:r>
              <a:rPr lang="ru-RU" sz="900" dirty="0" smtClean="0"/>
              <a:t>соответствовать требованиям, </a:t>
            </a:r>
          </a:p>
          <a:p>
            <a:r>
              <a:rPr lang="ru-RU" sz="900" dirty="0" smtClean="0"/>
              <a:t>усиливают контроль, назначают соразмерное наказание</a:t>
            </a:r>
          </a:p>
          <a:p>
            <a:endParaRPr lang="ru-RU" sz="900" dirty="0"/>
          </a:p>
          <a:p>
            <a:endParaRPr lang="ru-RU" sz="900" dirty="0"/>
          </a:p>
        </p:txBody>
      </p:sp>
      <p:sp>
        <p:nvSpPr>
          <p:cNvPr id="31" name="TextBox 30"/>
          <p:cNvSpPr txBox="1"/>
          <p:nvPr/>
        </p:nvSpPr>
        <p:spPr>
          <a:xfrm>
            <a:off x="7452320" y="4403923"/>
            <a:ext cx="2088232" cy="507831"/>
          </a:xfrm>
          <a:prstGeom prst="rect">
            <a:avLst/>
          </a:prstGeom>
          <a:solidFill>
            <a:schemeClr val="bg1"/>
          </a:solidFill>
        </p:spPr>
        <p:txBody>
          <a:bodyPr wrap="square" rtlCol="0">
            <a:spAutoFit/>
          </a:bodyPr>
          <a:lstStyle/>
          <a:p>
            <a:r>
              <a:rPr lang="ru-RU" sz="900" dirty="0" smtClean="0"/>
              <a:t>Стейкхолдеры вознаграждаются снижением числа контрольных мероприятий</a:t>
            </a:r>
            <a:endParaRPr lang="ru-RU" sz="900" dirty="0"/>
          </a:p>
        </p:txBody>
      </p:sp>
      <p:sp>
        <p:nvSpPr>
          <p:cNvPr id="33" name="TextBox 32"/>
          <p:cNvSpPr txBox="1"/>
          <p:nvPr/>
        </p:nvSpPr>
        <p:spPr>
          <a:xfrm>
            <a:off x="7452320" y="1916832"/>
            <a:ext cx="2088232" cy="369332"/>
          </a:xfrm>
          <a:prstGeom prst="rect">
            <a:avLst/>
          </a:prstGeom>
          <a:solidFill>
            <a:schemeClr val="bg1"/>
          </a:solidFill>
        </p:spPr>
        <p:txBody>
          <a:bodyPr wrap="square" rtlCol="0">
            <a:spAutoFit/>
          </a:bodyPr>
          <a:lstStyle/>
          <a:p>
            <a:r>
              <a:rPr lang="ru-RU" sz="900" dirty="0" smtClean="0"/>
              <a:t>Уголовное преследование</a:t>
            </a:r>
          </a:p>
          <a:p>
            <a:r>
              <a:rPr lang="ru-RU" sz="900" dirty="0" smtClean="0"/>
              <a:t>Судебной разбирательство</a:t>
            </a:r>
            <a:endParaRPr lang="ru-RU"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63500" y="972369"/>
            <a:ext cx="8712968" cy="1008112"/>
          </a:xfrm>
          <a:prstGeom prst="roundRect">
            <a:avLst>
              <a:gd name="adj" fmla="val 4687"/>
            </a:avLst>
          </a:prstGeom>
          <a:gradFill>
            <a:gsLst>
              <a:gs pos="0">
                <a:srgbClr val="00AEEF">
                  <a:alpha val="90000"/>
                </a:srgbClr>
              </a:gs>
              <a:gs pos="100000">
                <a:srgbClr val="0072BC">
                  <a:alpha val="90000"/>
                </a:srgbClr>
              </a:gs>
            </a:gsLst>
            <a:lin ang="5400000" scaled="0"/>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5" name="Группа 4"/>
          <p:cNvGrpSpPr/>
          <p:nvPr/>
        </p:nvGrpSpPr>
        <p:grpSpPr>
          <a:xfrm>
            <a:off x="0" y="0"/>
            <a:ext cx="9144000" cy="869576"/>
            <a:chOff x="0" y="0"/>
            <a:chExt cx="9144000" cy="869576"/>
          </a:xfrm>
        </p:grpSpPr>
        <p:sp>
          <p:nvSpPr>
            <p:cNvPr id="6" name="Прямоугольник 5"/>
            <p:cNvSpPr/>
            <p:nvPr/>
          </p:nvSpPr>
          <p:spPr>
            <a:xfrm>
              <a:off x="0" y="0"/>
              <a:ext cx="9144000" cy="86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3"/>
            <p:cNvPicPr>
              <a:picLocks noChangeAspect="1" noChangeArrowheads="1"/>
            </p:cNvPicPr>
            <p:nvPr/>
          </p:nvPicPr>
          <p:blipFill>
            <a:blip r:embed="rId3" cstate="print"/>
            <a:srcRect/>
            <a:stretch>
              <a:fillRect/>
            </a:stretch>
          </p:blipFill>
          <p:spPr bwMode="auto">
            <a:xfrm>
              <a:off x="7046268" y="105343"/>
              <a:ext cx="1871280" cy="719412"/>
            </a:xfrm>
            <a:prstGeom prst="rect">
              <a:avLst/>
            </a:prstGeom>
            <a:noFill/>
            <a:ln w="9525">
              <a:noFill/>
              <a:miter lim="800000"/>
              <a:headEnd/>
              <a:tailEnd/>
            </a:ln>
          </p:spPr>
        </p:pic>
        <p:sp>
          <p:nvSpPr>
            <p:cNvPr id="8" name="Прямоугольник 7"/>
            <p:cNvSpPr/>
            <p:nvPr/>
          </p:nvSpPr>
          <p:spPr>
            <a:xfrm>
              <a:off x="0" y="822960"/>
              <a:ext cx="9144000" cy="4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Прямоугольник 8"/>
          <p:cNvSpPr/>
          <p:nvPr/>
        </p:nvSpPr>
        <p:spPr>
          <a:xfrm>
            <a:off x="0" y="0"/>
            <a:ext cx="6732240" cy="461665"/>
          </a:xfrm>
          <a:prstGeom prst="rect">
            <a:avLst/>
          </a:prstGeom>
        </p:spPr>
        <p:txBody>
          <a:bodyPr wrap="square">
            <a:spAutoFit/>
          </a:bodyPr>
          <a:lstStyle/>
          <a:p>
            <a:r>
              <a:rPr lang="en-US" sz="2400" dirty="0" smtClean="0"/>
              <a:t> </a:t>
            </a:r>
            <a:endParaRPr lang="en-GB" sz="2400" dirty="0"/>
          </a:p>
        </p:txBody>
      </p:sp>
      <p:sp>
        <p:nvSpPr>
          <p:cNvPr id="10" name="Прямоугольник 9"/>
          <p:cNvSpPr/>
          <p:nvPr/>
        </p:nvSpPr>
        <p:spPr>
          <a:xfrm>
            <a:off x="0" y="980728"/>
            <a:ext cx="8917548" cy="1015663"/>
          </a:xfrm>
          <a:prstGeom prst="rect">
            <a:avLst/>
          </a:prstGeom>
        </p:spPr>
        <p:txBody>
          <a:bodyPr wrap="square">
            <a:spAutoFit/>
          </a:bodyPr>
          <a:lstStyle/>
          <a:p>
            <a:r>
              <a:rPr lang="ru-RU" sz="2000" dirty="0" smtClean="0">
                <a:solidFill>
                  <a:schemeClr val="bg1"/>
                </a:solidFill>
              </a:rPr>
              <a:t>Профилактика и предупреждение - деятельность </a:t>
            </a:r>
            <a:r>
              <a:rPr lang="ru-RU" sz="2000" dirty="0" smtClean="0">
                <a:solidFill>
                  <a:schemeClr val="bg1"/>
                </a:solidFill>
              </a:rPr>
              <a:t>КНФ органов </a:t>
            </a:r>
            <a:r>
              <a:rPr lang="ru-RU" sz="2000" dirty="0" smtClean="0">
                <a:solidFill>
                  <a:schemeClr val="bg1"/>
                </a:solidFill>
              </a:rPr>
              <a:t>по стимулированию соответствия организаций требованиям, правилам, </a:t>
            </a:r>
            <a:r>
              <a:rPr lang="ru-RU" sz="2000" dirty="0" smtClean="0">
                <a:solidFill>
                  <a:schemeClr val="bg1"/>
                </a:solidFill>
              </a:rPr>
              <a:t>законам</a:t>
            </a:r>
          </a:p>
          <a:p>
            <a:r>
              <a:rPr lang="ru-RU" sz="2000" dirty="0" smtClean="0">
                <a:solidFill>
                  <a:schemeClr val="bg1"/>
                </a:solidFill>
              </a:rPr>
              <a:t> </a:t>
            </a:r>
            <a:r>
              <a:rPr lang="ru-RU" sz="2000" dirty="0" smtClean="0">
                <a:solidFill>
                  <a:schemeClr val="bg1"/>
                </a:solidFill>
              </a:rPr>
              <a:t>и изменения их поведения</a:t>
            </a:r>
            <a:endParaRPr lang="en-GB" sz="2000" dirty="0">
              <a:solidFill>
                <a:schemeClr val="bg1"/>
              </a:solidFill>
            </a:endParaRPr>
          </a:p>
        </p:txBody>
      </p:sp>
      <p:sp>
        <p:nvSpPr>
          <p:cNvPr id="12" name="Прямоугольник 11"/>
          <p:cNvSpPr/>
          <p:nvPr/>
        </p:nvSpPr>
        <p:spPr>
          <a:xfrm>
            <a:off x="0" y="2060848"/>
            <a:ext cx="8712968" cy="954107"/>
          </a:xfrm>
          <a:prstGeom prst="rect">
            <a:avLst/>
          </a:prstGeom>
        </p:spPr>
        <p:txBody>
          <a:bodyPr wrap="square">
            <a:spAutoFit/>
          </a:bodyPr>
          <a:lstStyle/>
          <a:p>
            <a:r>
              <a:rPr lang="ru-RU" sz="1400" b="1" dirty="0" smtClean="0"/>
              <a:t>Создание позитивной мотивации. </a:t>
            </a:r>
            <a:r>
              <a:rPr lang="ru-RU" sz="1400" dirty="0" smtClean="0"/>
              <a:t>Основной акцент в международной практике делается на повышении уровня информированности и понимания требований и правил,  объектами регулирования, а также выгод от соответствия требованиям и возможных потерь от несоответствия. </a:t>
            </a:r>
          </a:p>
          <a:p>
            <a:endParaRPr lang="ru-RU" sz="1400" dirty="0" smtClean="0"/>
          </a:p>
        </p:txBody>
      </p:sp>
      <p:sp>
        <p:nvSpPr>
          <p:cNvPr id="15" name="Прямоугольник 14"/>
          <p:cNvSpPr/>
          <p:nvPr/>
        </p:nvSpPr>
        <p:spPr>
          <a:xfrm>
            <a:off x="0" y="2924944"/>
            <a:ext cx="9324528" cy="5201424"/>
          </a:xfrm>
          <a:prstGeom prst="rect">
            <a:avLst/>
          </a:prstGeom>
        </p:spPr>
        <p:txBody>
          <a:bodyPr wrap="square">
            <a:spAutoFit/>
          </a:bodyPr>
          <a:lstStyle/>
          <a:p>
            <a:pPr marL="228600" indent="-228600">
              <a:buAutoNum type="arabicPeriod"/>
            </a:pPr>
            <a:r>
              <a:rPr lang="ru-RU" sz="1200" b="1" dirty="0" smtClean="0">
                <a:solidFill>
                  <a:schemeClr val="tx2">
                    <a:lumMod val="60000"/>
                    <a:lumOff val="40000"/>
                  </a:schemeClr>
                </a:solidFill>
              </a:rPr>
              <a:t>Создание </a:t>
            </a:r>
            <a:r>
              <a:rPr lang="ru-RU" sz="1200" b="1" dirty="0" smtClean="0">
                <a:solidFill>
                  <a:schemeClr val="tx2">
                    <a:lumMod val="60000"/>
                    <a:lumOff val="40000"/>
                  </a:schemeClr>
                </a:solidFill>
              </a:rPr>
              <a:t>доверия между КНФ органом и </a:t>
            </a:r>
            <a:r>
              <a:rPr lang="ru-RU" sz="1200" b="1" dirty="0" smtClean="0">
                <a:solidFill>
                  <a:schemeClr val="tx2">
                    <a:lumMod val="60000"/>
                    <a:lumOff val="40000"/>
                  </a:schemeClr>
                </a:solidFill>
              </a:rPr>
              <a:t>бизнесом через совместное</a:t>
            </a:r>
          </a:p>
          <a:p>
            <a:r>
              <a:rPr lang="ru-RU" sz="1200" b="1" dirty="0" smtClean="0">
                <a:solidFill>
                  <a:schemeClr val="tx2">
                    <a:lumMod val="60000"/>
                    <a:lumOff val="40000"/>
                  </a:schemeClr>
                </a:solidFill>
              </a:rPr>
              <a:t> взаимодействие и вовлечение бизнеса  </a:t>
            </a:r>
            <a:r>
              <a:rPr lang="ru-RU" sz="1200" b="1" dirty="0" smtClean="0">
                <a:solidFill>
                  <a:schemeClr val="tx2">
                    <a:lumMod val="60000"/>
                    <a:lumOff val="40000"/>
                  </a:schemeClr>
                </a:solidFill>
              </a:rPr>
              <a:t>в процесс совершенствования КНД</a:t>
            </a:r>
            <a:r>
              <a:rPr lang="en-US" sz="1200" b="1" dirty="0" smtClean="0">
                <a:solidFill>
                  <a:schemeClr val="tx2">
                    <a:lumMod val="60000"/>
                    <a:lumOff val="40000"/>
                  </a:schemeClr>
                </a:solidFill>
              </a:rPr>
              <a:t>:</a:t>
            </a:r>
            <a:endParaRPr lang="ru-RU" sz="1200" b="1" dirty="0" smtClean="0">
              <a:solidFill>
                <a:schemeClr val="tx2">
                  <a:lumMod val="60000"/>
                  <a:lumOff val="40000"/>
                </a:schemeClr>
              </a:solidFill>
            </a:endParaRPr>
          </a:p>
          <a:p>
            <a:pPr>
              <a:buFont typeface="Arial" pitchFamily="34" charset="0"/>
              <a:buChar char="•"/>
            </a:pPr>
            <a:r>
              <a:rPr lang="ru-RU" sz="1200" dirty="0" smtClean="0"/>
              <a:t>Кодекс КНФ органа, прописывающий принципы </a:t>
            </a:r>
            <a:r>
              <a:rPr lang="ru-RU" sz="1200" dirty="0" smtClean="0"/>
              <a:t>работы</a:t>
            </a:r>
          </a:p>
          <a:p>
            <a:pPr>
              <a:buFont typeface="Arial" pitchFamily="34" charset="0"/>
              <a:buChar char="•"/>
            </a:pPr>
            <a:endParaRPr lang="ru-RU" sz="1200" dirty="0" smtClean="0"/>
          </a:p>
          <a:p>
            <a:pPr>
              <a:buFont typeface="Arial" pitchFamily="34" charset="0"/>
              <a:buChar char="•"/>
            </a:pPr>
            <a:r>
              <a:rPr lang="ru-RU" sz="1200" dirty="0" smtClean="0"/>
              <a:t>Механизм влияния бизнеса на КНФ </a:t>
            </a:r>
            <a:r>
              <a:rPr lang="ru-RU" sz="1200" dirty="0" smtClean="0"/>
              <a:t>орган</a:t>
            </a:r>
            <a:r>
              <a:rPr lang="en-US" sz="1200" dirty="0" smtClean="0"/>
              <a:t> </a:t>
            </a:r>
            <a:r>
              <a:rPr lang="ru-RU" sz="1200" dirty="0" smtClean="0"/>
              <a:t>( от создания соответствующих онлайн </a:t>
            </a:r>
          </a:p>
          <a:p>
            <a:r>
              <a:rPr lang="ru-RU" sz="1200" dirty="0" smtClean="0"/>
              <a:t>с</a:t>
            </a:r>
            <a:r>
              <a:rPr lang="ru-RU" sz="1200" dirty="0" smtClean="0"/>
              <a:t>айтов и рабочих групп до судебных  обжалований)</a:t>
            </a:r>
            <a:r>
              <a:rPr lang="en-US" sz="1200" dirty="0" smtClean="0"/>
              <a:t> </a:t>
            </a:r>
          </a:p>
          <a:p>
            <a:r>
              <a:rPr lang="ru-RU" sz="1000" dirty="0" smtClean="0"/>
              <a:t>                                                     Британская </a:t>
            </a:r>
            <a:r>
              <a:rPr lang="ru-RU" sz="1000" dirty="0"/>
              <a:t>р</a:t>
            </a:r>
            <a:r>
              <a:rPr lang="ru-RU" sz="1000" dirty="0" smtClean="0"/>
              <a:t>абочая группа, собирающая пожелания и </a:t>
            </a:r>
            <a:r>
              <a:rPr lang="ru-RU" sz="1000" dirty="0" smtClean="0"/>
              <a:t>данные от </a:t>
            </a:r>
            <a:r>
              <a:rPr lang="ru-RU" sz="1000" dirty="0" smtClean="0"/>
              <a:t>бизнеса</a:t>
            </a:r>
          </a:p>
          <a:p>
            <a:r>
              <a:rPr lang="ru-RU" sz="1000" dirty="0"/>
              <a:t> </a:t>
            </a:r>
            <a:r>
              <a:rPr lang="ru-RU" sz="1000" dirty="0" smtClean="0"/>
              <a:t>                                                   </a:t>
            </a:r>
            <a:r>
              <a:rPr lang="ru-RU" sz="1000" dirty="0" smtClean="0"/>
              <a:t> с целью </a:t>
            </a:r>
            <a:r>
              <a:rPr lang="ru-RU" sz="1000" dirty="0" smtClean="0"/>
              <a:t>о</a:t>
            </a:r>
            <a:r>
              <a:rPr lang="ru-RU" sz="1000" dirty="0" smtClean="0"/>
              <a:t>пределения процедур, которые необходимо улучшить или </a:t>
            </a:r>
          </a:p>
          <a:p>
            <a:r>
              <a:rPr lang="ru-RU" sz="1000" dirty="0"/>
              <a:t> </a:t>
            </a:r>
            <a:r>
              <a:rPr lang="ru-RU" sz="1000" dirty="0" smtClean="0"/>
              <a:t>                                                    </a:t>
            </a:r>
            <a:r>
              <a:rPr lang="ru-RU" sz="1000" dirty="0" smtClean="0"/>
              <a:t>изменить, и сбора лучших практик в контроле для последующего </a:t>
            </a:r>
          </a:p>
          <a:p>
            <a:r>
              <a:rPr lang="ru-RU" sz="1000" dirty="0"/>
              <a:t> </a:t>
            </a:r>
            <a:r>
              <a:rPr lang="ru-RU" sz="1000" dirty="0" smtClean="0"/>
              <a:t>                                                    </a:t>
            </a:r>
            <a:r>
              <a:rPr lang="ru-RU" sz="1000" dirty="0" smtClean="0"/>
              <a:t>распространения в других КНФ органах</a:t>
            </a:r>
            <a:endParaRPr lang="en-US" sz="1000" dirty="0"/>
          </a:p>
          <a:p>
            <a:pPr>
              <a:buFont typeface="Arial" pitchFamily="34" charset="0"/>
              <a:buChar char="•"/>
            </a:pPr>
            <a:endParaRPr lang="ru-RU" sz="1200" dirty="0" smtClean="0"/>
          </a:p>
          <a:p>
            <a:pPr>
              <a:buFont typeface="Arial" pitchFamily="34" charset="0"/>
              <a:buChar char="•"/>
            </a:pPr>
            <a:r>
              <a:rPr lang="ru-RU" sz="1200" dirty="0" smtClean="0"/>
              <a:t>Схемы признания лучшего соответствие стандартам </a:t>
            </a:r>
            <a:endParaRPr lang="en-US" sz="1200" dirty="0" smtClean="0"/>
          </a:p>
          <a:p>
            <a:pPr>
              <a:buFont typeface="Arial" pitchFamily="34" charset="0"/>
              <a:buChar char="•"/>
            </a:pPr>
            <a:r>
              <a:rPr lang="en-US" sz="1200" dirty="0"/>
              <a:t> </a:t>
            </a:r>
            <a:r>
              <a:rPr lang="en-US" sz="1200" dirty="0" smtClean="0"/>
              <a:t>                                </a:t>
            </a:r>
            <a:r>
              <a:rPr lang="ru-RU" sz="1000" dirty="0" smtClean="0"/>
              <a:t>Красный Трактор  - британский знак качества, который получают </a:t>
            </a:r>
          </a:p>
          <a:p>
            <a:pPr>
              <a:buFont typeface="Arial" pitchFamily="34" charset="0"/>
              <a:buChar char="•"/>
            </a:pPr>
            <a:r>
              <a:rPr lang="ru-RU" sz="1200" dirty="0"/>
              <a:t> </a:t>
            </a:r>
            <a:r>
              <a:rPr lang="ru-RU" sz="1200" dirty="0" smtClean="0"/>
              <a:t>                                </a:t>
            </a:r>
            <a:r>
              <a:rPr lang="ru-RU" sz="1000" dirty="0" smtClean="0"/>
              <a:t>компании с исключительным соответствием стандартам качества </a:t>
            </a:r>
          </a:p>
          <a:p>
            <a:pPr>
              <a:buFont typeface="Arial" pitchFamily="34" charset="0"/>
              <a:buChar char="•"/>
            </a:pPr>
            <a:r>
              <a:rPr lang="ru-RU" sz="1000" dirty="0" smtClean="0"/>
              <a:t>                                         пищевых продуктов</a:t>
            </a:r>
            <a:endParaRPr lang="ru-RU" sz="1200" dirty="0"/>
          </a:p>
          <a:p>
            <a:pPr>
              <a:buFont typeface="Arial" pitchFamily="34" charset="0"/>
              <a:buChar char="•"/>
            </a:pPr>
            <a:endParaRPr lang="ru-RU" sz="1200" dirty="0" smtClean="0"/>
          </a:p>
          <a:p>
            <a:pPr>
              <a:buFont typeface="Arial" pitchFamily="34" charset="0"/>
              <a:buChar char="•"/>
            </a:pPr>
            <a:endParaRPr lang="ru-RU" sz="1200" dirty="0"/>
          </a:p>
          <a:p>
            <a:pPr>
              <a:buFont typeface="Arial" pitchFamily="34" charset="0"/>
              <a:buChar char="•"/>
            </a:pPr>
            <a:endParaRPr lang="ru-RU" sz="1200" dirty="0" smtClean="0"/>
          </a:p>
          <a:p>
            <a:pPr>
              <a:buFont typeface="Arial" pitchFamily="34" charset="0"/>
              <a:buChar char="•"/>
            </a:pPr>
            <a:endParaRPr lang="ru-RU" sz="1200" dirty="0"/>
          </a:p>
          <a:p>
            <a:pPr>
              <a:buFont typeface="Arial" pitchFamily="34" charset="0"/>
              <a:buChar char="•"/>
            </a:pPr>
            <a:r>
              <a:rPr lang="ru-RU" sz="1200" dirty="0" smtClean="0"/>
              <a:t>Обнародование </a:t>
            </a:r>
            <a:r>
              <a:rPr lang="ru-RU" sz="1200" dirty="0" smtClean="0"/>
              <a:t>информации о результатах контрольно-надзорной</a:t>
            </a:r>
          </a:p>
          <a:p>
            <a:r>
              <a:rPr lang="ru-RU" sz="1200" dirty="0" smtClean="0"/>
              <a:t> деятельности (раскрытие или распространение данных, в том числе </a:t>
            </a:r>
          </a:p>
          <a:p>
            <a:r>
              <a:rPr lang="ru-RU" sz="1200" dirty="0" smtClean="0"/>
              <a:t> по </a:t>
            </a:r>
            <a:r>
              <a:rPr lang="ru-RU" sz="1200" dirty="0" smtClean="0"/>
              <a:t>показателям)</a:t>
            </a:r>
          </a:p>
          <a:p>
            <a:pPr>
              <a:buFont typeface="Arial" pitchFamily="34" charset="0"/>
              <a:buChar char="•"/>
            </a:pPr>
            <a:endParaRPr lang="ru-RU" sz="1200" dirty="0" smtClean="0"/>
          </a:p>
          <a:p>
            <a:endParaRPr lang="ru-RU" dirty="0" smtClean="0"/>
          </a:p>
          <a:p>
            <a:r>
              <a:rPr lang="ru-RU" dirty="0" smtClean="0"/>
              <a:t>  </a:t>
            </a:r>
          </a:p>
          <a:p>
            <a:r>
              <a:rPr lang="ru-RU" dirty="0" smtClean="0"/>
              <a:t> </a:t>
            </a:r>
            <a:endParaRPr lang="en-GB" dirty="0"/>
          </a:p>
        </p:txBody>
      </p:sp>
      <p:grpSp>
        <p:nvGrpSpPr>
          <p:cNvPr id="18" name="Группа 17"/>
          <p:cNvGrpSpPr/>
          <p:nvPr/>
        </p:nvGrpSpPr>
        <p:grpSpPr>
          <a:xfrm>
            <a:off x="5724128" y="2598983"/>
            <a:ext cx="3353084" cy="4031875"/>
            <a:chOff x="5436096" y="3501007"/>
            <a:chExt cx="3456384" cy="2627079"/>
          </a:xfrm>
        </p:grpSpPr>
        <p:sp>
          <p:nvSpPr>
            <p:cNvPr id="14" name="Прямоугольник 13"/>
            <p:cNvSpPr/>
            <p:nvPr/>
          </p:nvSpPr>
          <p:spPr>
            <a:xfrm>
              <a:off x="5436096" y="3501008"/>
              <a:ext cx="3456384" cy="2627078"/>
            </a:xfrm>
            <a:prstGeom prst="rect">
              <a:avLst/>
            </a:prstGeom>
          </p:spPr>
          <p:txBody>
            <a:bodyPr wrap="square">
              <a:spAutoFit/>
            </a:bodyPr>
            <a:lstStyle/>
            <a:p>
              <a:r>
                <a:rPr lang="ru-RU" sz="1200" dirty="0" smtClean="0"/>
                <a:t>Кодекс Британских Регуляторов </a:t>
              </a:r>
            </a:p>
            <a:p>
              <a:endParaRPr lang="ru-RU" sz="1200" dirty="0" smtClean="0"/>
            </a:p>
            <a:p>
              <a:pPr marL="342900" indent="-342900">
                <a:buAutoNum type="arabicPeriod"/>
              </a:pPr>
              <a:r>
                <a:rPr lang="ru-RU" sz="1200" dirty="0" smtClean="0"/>
                <a:t>Действия Регулятора направлены на помощь  в соответствии правилам и законам объектам регулирования. </a:t>
              </a:r>
            </a:p>
            <a:p>
              <a:pPr marL="342900" indent="-342900">
                <a:buAutoNum type="arabicPeriod"/>
              </a:pPr>
              <a:r>
                <a:rPr lang="ru-RU" sz="1200" dirty="0" smtClean="0"/>
                <a:t> Регулятор создает понятные и четкие механизмы взаимодействия с объектами регулирования и слушает их мнения. </a:t>
              </a:r>
            </a:p>
            <a:p>
              <a:pPr marL="342900" indent="-342900">
                <a:buAutoNum type="arabicPeriod"/>
              </a:pPr>
              <a:r>
                <a:rPr lang="ru-RU" sz="1200" dirty="0" smtClean="0"/>
                <a:t> Деятельность Регулятора базируется на </a:t>
              </a:r>
              <a:r>
                <a:rPr lang="ru-RU" sz="1200" dirty="0" err="1" smtClean="0"/>
                <a:t>риск-ориентированном</a:t>
              </a:r>
              <a:r>
                <a:rPr lang="ru-RU" sz="1200" dirty="0" smtClean="0"/>
                <a:t> подходе.</a:t>
              </a:r>
            </a:p>
            <a:p>
              <a:pPr marL="342900" indent="-342900">
                <a:buAutoNum type="arabicPeriod"/>
              </a:pPr>
              <a:r>
                <a:rPr lang="ru-RU" sz="1200" dirty="0" smtClean="0"/>
                <a:t>Регулятор распространяет информацию о соответствии требованиям и рисках.</a:t>
              </a:r>
            </a:p>
            <a:p>
              <a:pPr marL="342900" indent="-342900">
                <a:buAutoNum type="arabicPeriod"/>
              </a:pPr>
              <a:r>
                <a:rPr lang="ru-RU" sz="1200" dirty="0" smtClean="0"/>
                <a:t> Регулятор обеспечивает понятной информацией, поддержкой и рекомендациями объекты регулирования и помогает им соответствовать  требованиям. </a:t>
              </a:r>
            </a:p>
            <a:p>
              <a:pPr marL="342900" indent="-342900">
                <a:buAutoNum type="arabicPeriod"/>
              </a:pPr>
              <a:r>
                <a:rPr lang="ru-RU" sz="1200" dirty="0" smtClean="0"/>
                <a:t> Деятельность Регулятора должна быть прозрачной</a:t>
              </a:r>
              <a:r>
                <a:rPr lang="ru-RU" sz="1200" dirty="0" smtClean="0"/>
                <a:t>.</a:t>
              </a:r>
              <a:endParaRPr lang="en-US" sz="1200" dirty="0" smtClean="0"/>
            </a:p>
            <a:p>
              <a:pPr algn="r"/>
              <a:r>
                <a:rPr lang="en-GB" sz="1200" dirty="0"/>
                <a:t>Regulators’ Code 2014 </a:t>
              </a:r>
              <a:r>
                <a:rPr lang="en-GB" sz="800" dirty="0"/>
                <a:t>https://www.gov.uk/government/uploads/system/uploads/attachment_data/file/300126/14-705-regulators-code.pdf</a:t>
              </a:r>
              <a:endParaRPr lang="en-GB" sz="800" dirty="0"/>
            </a:p>
          </p:txBody>
        </p:sp>
        <p:sp>
          <p:nvSpPr>
            <p:cNvPr id="17" name="Скругленный прямоугольник 16"/>
            <p:cNvSpPr/>
            <p:nvPr/>
          </p:nvSpPr>
          <p:spPr>
            <a:xfrm>
              <a:off x="5436096" y="3501007"/>
              <a:ext cx="3456384" cy="2580343"/>
            </a:xfrm>
            <a:prstGeom prst="roundRect">
              <a:avLst>
                <a:gd name="adj" fmla="val 4687"/>
              </a:avLst>
            </a:prstGeom>
            <a:noFill/>
            <a:ln>
              <a:solidFill>
                <a:srgbClr val="FF33CC"/>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454" t="7113" r="71985" b="77407"/>
          <a:stretch/>
        </p:blipFill>
        <p:spPr bwMode="auto">
          <a:xfrm>
            <a:off x="78746" y="5085184"/>
            <a:ext cx="113276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802D9AB7-31D2-47E2-B223-DE882A2AEC03}" type="slidenum">
              <a:rPr lang="ru-RU" smtClean="0"/>
              <a:pPr/>
              <a:t>4</a:t>
            </a:fld>
            <a:endParaRPr lang="ru-RU" dirty="0"/>
          </a:p>
        </p:txBody>
      </p:sp>
      <p:pic>
        <p:nvPicPr>
          <p:cNvPr id="22" name="Рисунок 21"/>
          <p:cNvPicPr/>
          <p:nvPr/>
        </p:nvPicPr>
        <p:blipFill rotWithShape="1">
          <a:blip r:embed="rId5"/>
          <a:srcRect l="21221" t="7752" r="55347" b="77777"/>
          <a:stretch/>
        </p:blipFill>
        <p:spPr bwMode="auto">
          <a:xfrm>
            <a:off x="93554" y="4117768"/>
            <a:ext cx="1476375" cy="537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28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p:nvPr/>
        </p:nvPicPr>
        <p:blipFill rotWithShape="1">
          <a:blip r:embed="rId2"/>
          <a:srcRect l="13663" t="19638" r="77035" b="72868"/>
          <a:stretch/>
        </p:blipFill>
        <p:spPr bwMode="auto">
          <a:xfrm>
            <a:off x="-35511" y="2128401"/>
            <a:ext cx="1598930" cy="724535"/>
          </a:xfrm>
          <a:prstGeom prst="rect">
            <a:avLst/>
          </a:prstGeom>
          <a:ln>
            <a:noFill/>
          </a:ln>
          <a:extLst>
            <a:ext uri="{53640926-AAD7-44D8-BBD7-CCE9431645EC}">
              <a14:shadowObscured xmlns:a14="http://schemas.microsoft.com/office/drawing/2010/main"/>
            </a:ext>
          </a:extLst>
        </p:spPr>
      </p:pic>
      <p:sp>
        <p:nvSpPr>
          <p:cNvPr id="3" name="Объект 2"/>
          <p:cNvSpPr>
            <a:spLocks noGrp="1"/>
          </p:cNvSpPr>
          <p:nvPr>
            <p:ph idx="1"/>
          </p:nvPr>
        </p:nvSpPr>
        <p:spPr>
          <a:xfrm>
            <a:off x="179512" y="1340768"/>
            <a:ext cx="8784976" cy="4392488"/>
          </a:xfrm>
        </p:spPr>
        <p:txBody>
          <a:bodyPr>
            <a:normAutofit fontScale="40000" lnSpcReduction="20000"/>
          </a:bodyPr>
          <a:lstStyle/>
          <a:p>
            <a:pPr marL="0" indent="0" algn="just">
              <a:buNone/>
            </a:pPr>
            <a:r>
              <a:rPr lang="ru-RU" b="1" dirty="0">
                <a:solidFill>
                  <a:srgbClr val="0070C0"/>
                </a:solidFill>
              </a:rPr>
              <a:t> 2. Обучение </a:t>
            </a:r>
          </a:p>
          <a:p>
            <a:pPr algn="just"/>
            <a:r>
              <a:rPr lang="ru-RU" dirty="0"/>
              <a:t>Проведение курсов, </a:t>
            </a:r>
            <a:r>
              <a:rPr lang="ru-RU" dirty="0" smtClean="0"/>
              <a:t>семинаров, прочих </a:t>
            </a:r>
            <a:r>
              <a:rPr lang="ru-RU" dirty="0"/>
              <a:t>консультационных </a:t>
            </a:r>
            <a:r>
              <a:rPr lang="ru-RU" dirty="0" smtClean="0"/>
              <a:t>мероприятий для бизнеса и для представителей муниципалитетов </a:t>
            </a:r>
            <a:r>
              <a:rPr lang="ru-RU" dirty="0"/>
              <a:t>(как госорганами, так и частными </a:t>
            </a:r>
            <a:r>
              <a:rPr lang="ru-RU" dirty="0" smtClean="0"/>
              <a:t>компаниями –центрами по обеспечению соответствия требованиям)</a:t>
            </a:r>
          </a:p>
          <a:p>
            <a:pPr marL="0" indent="0" algn="just">
              <a:buNone/>
            </a:pPr>
            <a:r>
              <a:rPr lang="en-US" dirty="0" smtClean="0"/>
              <a:t>                             </a:t>
            </a:r>
          </a:p>
          <a:p>
            <a:pPr marL="0" indent="0" algn="just">
              <a:buNone/>
            </a:pPr>
            <a:r>
              <a:rPr lang="ru-RU" dirty="0" smtClean="0"/>
              <a:t>                                 Британское агентство по контролю за качеством пищевых продуктов проводит                                     </a:t>
            </a:r>
          </a:p>
          <a:p>
            <a:pPr marL="0" indent="0" algn="just">
              <a:buNone/>
            </a:pPr>
            <a:r>
              <a:rPr lang="ru-RU" dirty="0" smtClean="0"/>
              <a:t>                                 семинары для представителей муниципалитетов по разъяснению изменений в законодательстве</a:t>
            </a:r>
          </a:p>
          <a:p>
            <a:pPr marL="0" indent="0" algn="just">
              <a:buNone/>
            </a:pPr>
            <a:endParaRPr lang="ru-RU" dirty="0"/>
          </a:p>
          <a:p>
            <a:pPr marL="0" indent="0" algn="just">
              <a:buNone/>
            </a:pPr>
            <a:endParaRPr lang="ru-RU" dirty="0" smtClean="0"/>
          </a:p>
          <a:p>
            <a:pPr marL="0" indent="0" algn="just">
              <a:buNone/>
            </a:pPr>
            <a:r>
              <a:rPr lang="ru-RU" dirty="0"/>
              <a:t> </a:t>
            </a:r>
            <a:r>
              <a:rPr lang="ru-RU" dirty="0" smtClean="0"/>
              <a:t>                               Австралийский муниципалитет совместно с органом, контролирующим качество пищевых продуктов, </a:t>
            </a:r>
          </a:p>
          <a:p>
            <a:pPr marL="0" indent="0" algn="just">
              <a:buNone/>
            </a:pPr>
            <a:r>
              <a:rPr lang="ru-RU" dirty="0" smtClean="0"/>
              <a:t>                                проводит семинары для местных бизнесменов, где разъясняют требования к пищевой безопасности                                    </a:t>
            </a:r>
            <a:endParaRPr lang="en-US" dirty="0"/>
          </a:p>
          <a:p>
            <a:pPr algn="just"/>
            <a:endParaRPr lang="en-US" dirty="0" smtClean="0"/>
          </a:p>
          <a:p>
            <a:pPr algn="just"/>
            <a:endParaRPr lang="en-US" dirty="0"/>
          </a:p>
          <a:p>
            <a:pPr algn="just"/>
            <a:endParaRPr lang="ru-RU" dirty="0" smtClean="0"/>
          </a:p>
          <a:p>
            <a:pPr algn="just"/>
            <a:endParaRPr lang="ru-RU" dirty="0"/>
          </a:p>
          <a:p>
            <a:pPr algn="just"/>
            <a:endParaRPr lang="ru-RU" dirty="0"/>
          </a:p>
          <a:p>
            <a:pPr algn="just"/>
            <a:r>
              <a:rPr lang="ru-RU" dirty="0" smtClean="0"/>
              <a:t>Отдельные категории специалистов КНФ органов, занимающиеся обучением подконтрольных субъектов новым правилам и особенностям нового законодательства </a:t>
            </a:r>
          </a:p>
          <a:p>
            <a:pPr marL="0" indent="0" algn="just">
              <a:buNone/>
            </a:pPr>
            <a:r>
              <a:rPr lang="ru-RU" dirty="0" smtClean="0"/>
              <a:t> </a:t>
            </a:r>
            <a:endParaRPr lang="ru-RU" dirty="0"/>
          </a:p>
        </p:txBody>
      </p:sp>
      <p:grpSp>
        <p:nvGrpSpPr>
          <p:cNvPr id="9" name="Группа 8"/>
          <p:cNvGrpSpPr/>
          <p:nvPr/>
        </p:nvGrpSpPr>
        <p:grpSpPr>
          <a:xfrm>
            <a:off x="0" y="0"/>
            <a:ext cx="9144000" cy="869576"/>
            <a:chOff x="0" y="0"/>
            <a:chExt cx="9144000" cy="869576"/>
          </a:xfrm>
        </p:grpSpPr>
        <p:sp>
          <p:nvSpPr>
            <p:cNvPr id="10" name="Прямоугольник 9"/>
            <p:cNvSpPr/>
            <p:nvPr/>
          </p:nvSpPr>
          <p:spPr>
            <a:xfrm>
              <a:off x="0" y="0"/>
              <a:ext cx="9144000" cy="86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p:cNvPicPr>
              <a:picLocks noChangeAspect="1" noChangeArrowheads="1"/>
            </p:cNvPicPr>
            <p:nvPr/>
          </p:nvPicPr>
          <p:blipFill>
            <a:blip r:embed="rId3" cstate="print"/>
            <a:srcRect/>
            <a:stretch>
              <a:fillRect/>
            </a:stretch>
          </p:blipFill>
          <p:spPr bwMode="auto">
            <a:xfrm>
              <a:off x="7046268" y="105343"/>
              <a:ext cx="1871280" cy="719412"/>
            </a:xfrm>
            <a:prstGeom prst="rect">
              <a:avLst/>
            </a:prstGeom>
            <a:noFill/>
            <a:ln w="9525">
              <a:noFill/>
              <a:miter lim="800000"/>
              <a:headEnd/>
              <a:tailEnd/>
            </a:ln>
          </p:spPr>
        </p:pic>
        <p:sp>
          <p:nvSpPr>
            <p:cNvPr id="12" name="Прямоугольник 11"/>
            <p:cNvSpPr/>
            <p:nvPr/>
          </p:nvSpPr>
          <p:spPr>
            <a:xfrm>
              <a:off x="0" y="822960"/>
              <a:ext cx="9144000" cy="4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Номер слайда 4"/>
          <p:cNvSpPr>
            <a:spLocks noGrp="1"/>
          </p:cNvSpPr>
          <p:nvPr>
            <p:ph type="sldNum" sz="quarter" idx="12"/>
          </p:nvPr>
        </p:nvSpPr>
        <p:spPr/>
        <p:txBody>
          <a:bodyPr/>
          <a:lstStyle/>
          <a:p>
            <a:fld id="{802D9AB7-31D2-47E2-B223-DE882A2AEC03}" type="slidenum">
              <a:rPr lang="ru-RU" smtClean="0"/>
              <a:pPr/>
              <a:t>5</a:t>
            </a:fld>
            <a:endParaRPr lang="ru-RU"/>
          </a:p>
        </p:txBody>
      </p:sp>
      <p:pic>
        <p:nvPicPr>
          <p:cNvPr id="19" name="Рисунок 18"/>
          <p:cNvPicPr/>
          <p:nvPr/>
        </p:nvPicPr>
        <p:blipFill rotWithShape="1">
          <a:blip r:embed="rId4"/>
          <a:srcRect l="41279" t="31007" r="42297" b="54264"/>
          <a:stretch/>
        </p:blipFill>
        <p:spPr bwMode="auto">
          <a:xfrm>
            <a:off x="183859" y="2852936"/>
            <a:ext cx="1160190" cy="676657"/>
          </a:xfrm>
          <a:prstGeom prst="rect">
            <a:avLst/>
          </a:prstGeom>
          <a:ln>
            <a:noFill/>
          </a:ln>
          <a:extLst>
            <a:ext uri="{53640926-AAD7-44D8-BBD7-CCE9431645EC}">
              <a14:shadowObscured xmlns:a14="http://schemas.microsoft.com/office/drawing/2010/main"/>
            </a:ext>
          </a:extLst>
        </p:spPr>
      </p:pic>
      <p:pic>
        <p:nvPicPr>
          <p:cNvPr id="20" name="Рисунок 19"/>
          <p:cNvPicPr/>
          <p:nvPr/>
        </p:nvPicPr>
        <p:blipFill rotWithShape="1">
          <a:blip r:embed="rId5"/>
          <a:srcRect t="8527" r="87500" b="83721"/>
          <a:stretch/>
        </p:blipFill>
        <p:spPr bwMode="auto">
          <a:xfrm>
            <a:off x="299128" y="3434132"/>
            <a:ext cx="971661" cy="4446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2791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p:nvPr/>
        </p:nvPicPr>
        <p:blipFill rotWithShape="1">
          <a:blip r:embed="rId2"/>
          <a:srcRect l="11628" t="6977" r="71075" b="83979"/>
          <a:stretch/>
        </p:blipFill>
        <p:spPr bwMode="auto">
          <a:xfrm>
            <a:off x="323528" y="6069210"/>
            <a:ext cx="1776730" cy="548680"/>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3"/>
          <a:srcRect l="26599" t="20155" r="29797" b="22739"/>
          <a:stretch/>
        </p:blipFill>
        <p:spPr bwMode="auto">
          <a:xfrm>
            <a:off x="569845" y="1484784"/>
            <a:ext cx="3060825" cy="2304256"/>
          </a:xfrm>
          <a:prstGeom prst="rect">
            <a:avLst/>
          </a:prstGeom>
          <a:ln>
            <a:noFill/>
          </a:ln>
          <a:extLst>
            <a:ext uri="{53640926-AAD7-44D8-BBD7-CCE9431645EC}">
              <a14:shadowObscured xmlns:a14="http://schemas.microsoft.com/office/drawing/2010/main"/>
            </a:ext>
          </a:extLst>
        </p:spPr>
      </p:pic>
      <p:sp>
        <p:nvSpPr>
          <p:cNvPr id="3" name="Объект 2"/>
          <p:cNvSpPr>
            <a:spLocks noGrp="1"/>
          </p:cNvSpPr>
          <p:nvPr>
            <p:ph idx="1"/>
          </p:nvPr>
        </p:nvSpPr>
        <p:spPr>
          <a:xfrm>
            <a:off x="107504" y="822960"/>
            <a:ext cx="8928992" cy="6206440"/>
          </a:xfrm>
        </p:spPr>
        <p:txBody>
          <a:bodyPr>
            <a:normAutofit fontScale="92500" lnSpcReduction="10000"/>
          </a:bodyPr>
          <a:lstStyle/>
          <a:p>
            <a:pPr marL="0" indent="0">
              <a:buNone/>
            </a:pPr>
            <a:r>
              <a:rPr lang="ru-RU" sz="1500" b="1" dirty="0">
                <a:solidFill>
                  <a:srgbClr val="0070C0"/>
                </a:solidFill>
              </a:rPr>
              <a:t> 3. Информационное обеспечение </a:t>
            </a:r>
          </a:p>
          <a:p>
            <a:r>
              <a:rPr lang="ru-RU" sz="1500" dirty="0"/>
              <a:t>Открытая информация в  </a:t>
            </a:r>
            <a:r>
              <a:rPr lang="ru-RU" sz="1500" dirty="0" smtClean="0"/>
              <a:t>Интернете, </a:t>
            </a:r>
            <a:r>
              <a:rPr lang="ru-RU" sz="1500" dirty="0"/>
              <a:t>написанная доступным языком (законы, требования</a:t>
            </a:r>
            <a:r>
              <a:rPr lang="ru-RU" sz="1500" dirty="0" smtClean="0"/>
              <a:t>, правила </a:t>
            </a:r>
            <a:r>
              <a:rPr lang="ru-RU" sz="1500" dirty="0"/>
              <a:t>др.), специализированные </a:t>
            </a:r>
            <a:r>
              <a:rPr lang="ru-RU" sz="1500" dirty="0" smtClean="0"/>
              <a:t>бизнес-порталы</a:t>
            </a:r>
          </a:p>
          <a:p>
            <a:endParaRPr lang="ru-RU" sz="1500" dirty="0" smtClean="0"/>
          </a:p>
          <a:p>
            <a:endParaRPr lang="ru-RU" sz="1500" dirty="0" smtClean="0"/>
          </a:p>
          <a:p>
            <a:endParaRPr lang="ru-RU" sz="1500" dirty="0"/>
          </a:p>
          <a:p>
            <a:endParaRPr lang="ru-RU" sz="1500" dirty="0" smtClean="0"/>
          </a:p>
          <a:p>
            <a:endParaRPr lang="ru-RU" sz="1500" dirty="0" smtClean="0"/>
          </a:p>
          <a:p>
            <a:endParaRPr lang="ru-RU" sz="1500" dirty="0" smtClean="0"/>
          </a:p>
          <a:p>
            <a:endParaRPr lang="ru-RU" sz="1500" dirty="0"/>
          </a:p>
          <a:p>
            <a:endParaRPr lang="ru-RU" sz="1500" dirty="0" smtClean="0"/>
          </a:p>
          <a:p>
            <a:endParaRPr lang="ru-RU" sz="1500" dirty="0" smtClean="0"/>
          </a:p>
          <a:p>
            <a:endParaRPr lang="ru-RU" sz="1500" dirty="0"/>
          </a:p>
          <a:p>
            <a:r>
              <a:rPr lang="ru-RU" sz="1500" dirty="0" smtClean="0"/>
              <a:t>Издание </a:t>
            </a:r>
            <a:r>
              <a:rPr lang="ru-RU" sz="1500" dirty="0"/>
              <a:t>и онлайн публикация инструкций соответствия требованиям (подкасты, видео, др</a:t>
            </a:r>
            <a:r>
              <a:rPr lang="ru-RU" sz="1500" dirty="0" smtClean="0"/>
              <a:t>.)</a:t>
            </a:r>
          </a:p>
          <a:p>
            <a:pPr marL="0" indent="0">
              <a:buNone/>
            </a:pPr>
            <a:endParaRPr lang="ru-RU" sz="1500" dirty="0" smtClean="0"/>
          </a:p>
          <a:p>
            <a:pPr marL="0" indent="0">
              <a:buNone/>
            </a:pPr>
            <a:endParaRPr lang="ru-RU" sz="1500" dirty="0"/>
          </a:p>
          <a:p>
            <a:pPr marL="0" indent="0">
              <a:buNone/>
            </a:pPr>
            <a:endParaRPr lang="ru-RU" sz="1500" dirty="0" smtClean="0"/>
          </a:p>
          <a:p>
            <a:endParaRPr lang="ru-RU" sz="1500" dirty="0" smtClean="0"/>
          </a:p>
          <a:p>
            <a:r>
              <a:rPr lang="ru-RU" sz="1500" dirty="0" smtClean="0"/>
              <a:t>Горячие </a:t>
            </a:r>
            <a:r>
              <a:rPr lang="ru-RU" sz="1500" dirty="0"/>
              <a:t>телефонные линии для </a:t>
            </a:r>
            <a:r>
              <a:rPr lang="ru-RU" sz="1500" dirty="0" smtClean="0"/>
              <a:t>консультаций, интерактивные </a:t>
            </a:r>
            <a:r>
              <a:rPr lang="ru-RU" sz="1500" dirty="0"/>
              <a:t>вопросы и </a:t>
            </a:r>
            <a:r>
              <a:rPr lang="ru-RU" sz="1500" dirty="0" smtClean="0"/>
              <a:t>ответы</a:t>
            </a:r>
          </a:p>
          <a:p>
            <a:endParaRPr lang="ru-RU" sz="1500" dirty="0"/>
          </a:p>
          <a:p>
            <a:endParaRPr lang="ru-RU" sz="1500" dirty="0" smtClean="0"/>
          </a:p>
          <a:p>
            <a:r>
              <a:rPr lang="ru-RU" sz="1500" dirty="0" smtClean="0"/>
              <a:t>Горячая линия для жалоб на нарушителей</a:t>
            </a:r>
            <a:endParaRPr lang="en-US" sz="1500" dirty="0" smtClean="0"/>
          </a:p>
          <a:p>
            <a:pPr marL="0" indent="0">
              <a:buNone/>
            </a:pPr>
            <a:r>
              <a:rPr lang="ru-RU" sz="1500" dirty="0" smtClean="0"/>
              <a:t>                                                </a:t>
            </a:r>
            <a:r>
              <a:rPr lang="en-US" sz="1500" dirty="0" smtClean="0"/>
              <a:t>   </a:t>
            </a:r>
            <a:r>
              <a:rPr lang="ru-RU" sz="1500" dirty="0" smtClean="0"/>
              <a:t>«</a:t>
            </a:r>
            <a:r>
              <a:rPr lang="ru-RU" sz="1500" dirty="0"/>
              <a:t>Если вы стали свидетелем </a:t>
            </a:r>
            <a:r>
              <a:rPr lang="ru-RU" sz="1500" dirty="0" smtClean="0"/>
              <a:t>нарушений правил Австралийского закона , </a:t>
            </a:r>
            <a:r>
              <a:rPr lang="ru-RU" sz="1500" dirty="0"/>
              <a:t>позвоните по </a:t>
            </a:r>
            <a:r>
              <a:rPr lang="ru-RU" sz="1500" dirty="0" smtClean="0"/>
              <a:t>             </a:t>
            </a:r>
          </a:p>
          <a:p>
            <a:pPr marL="0" indent="0">
              <a:buNone/>
            </a:pPr>
            <a:r>
              <a:rPr lang="ru-RU" sz="1500" dirty="0"/>
              <a:t> </a:t>
            </a:r>
            <a:r>
              <a:rPr lang="ru-RU" sz="1500" dirty="0" smtClean="0"/>
              <a:t>                                                  номеру Красной линии </a:t>
            </a:r>
            <a:r>
              <a:rPr lang="ru-RU" sz="1500" dirty="0"/>
              <a:t>на 1800 803 </a:t>
            </a:r>
            <a:r>
              <a:rPr lang="ru-RU" sz="1500" dirty="0" smtClean="0"/>
              <a:t>006. Линия позволяет </a:t>
            </a:r>
            <a:r>
              <a:rPr lang="ru-RU" sz="1500" dirty="0"/>
              <a:t>людям конфиденциально </a:t>
            </a:r>
            <a:r>
              <a:rPr lang="ru-RU" sz="1500" dirty="0" smtClean="0"/>
              <a:t> </a:t>
            </a:r>
          </a:p>
          <a:p>
            <a:pPr marL="0" indent="0">
              <a:buNone/>
            </a:pPr>
            <a:r>
              <a:rPr lang="ru-RU" sz="1500" dirty="0"/>
              <a:t> </a:t>
            </a:r>
            <a:r>
              <a:rPr lang="ru-RU" sz="1500" dirty="0" smtClean="0"/>
              <a:t>                                                  сообщить о нарушении, которое </a:t>
            </a:r>
            <a:r>
              <a:rPr lang="ru-RU" sz="1500" dirty="0"/>
              <a:t>не </a:t>
            </a:r>
            <a:r>
              <a:rPr lang="ru-RU" sz="1500" dirty="0" smtClean="0"/>
              <a:t>может </a:t>
            </a:r>
            <a:r>
              <a:rPr lang="ru-RU" sz="1500" dirty="0"/>
              <a:t>быть </a:t>
            </a:r>
            <a:r>
              <a:rPr lang="ru-RU" sz="1500" dirty="0" smtClean="0"/>
              <a:t>обнаружено другими методами»  </a:t>
            </a:r>
            <a:endParaRPr lang="ru-RU" sz="1500" dirty="0"/>
          </a:p>
          <a:p>
            <a:pPr marL="0" indent="0">
              <a:buNone/>
            </a:pPr>
            <a:endParaRPr lang="ru-RU" sz="1500" dirty="0"/>
          </a:p>
        </p:txBody>
      </p:sp>
      <p:grpSp>
        <p:nvGrpSpPr>
          <p:cNvPr id="4" name="Группа 3"/>
          <p:cNvGrpSpPr/>
          <p:nvPr/>
        </p:nvGrpSpPr>
        <p:grpSpPr>
          <a:xfrm>
            <a:off x="0" y="0"/>
            <a:ext cx="9144000" cy="869576"/>
            <a:chOff x="0" y="0"/>
            <a:chExt cx="9144000" cy="869576"/>
          </a:xfrm>
        </p:grpSpPr>
        <p:sp>
          <p:nvSpPr>
            <p:cNvPr id="5" name="Прямоугольник 4"/>
            <p:cNvSpPr/>
            <p:nvPr/>
          </p:nvSpPr>
          <p:spPr>
            <a:xfrm>
              <a:off x="0" y="0"/>
              <a:ext cx="9144000" cy="86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3"/>
            <p:cNvPicPr>
              <a:picLocks noChangeAspect="1" noChangeArrowheads="1"/>
            </p:cNvPicPr>
            <p:nvPr/>
          </p:nvPicPr>
          <p:blipFill>
            <a:blip r:embed="rId4" cstate="print"/>
            <a:srcRect/>
            <a:stretch>
              <a:fillRect/>
            </a:stretch>
          </p:blipFill>
          <p:spPr bwMode="auto">
            <a:xfrm>
              <a:off x="7046268" y="105343"/>
              <a:ext cx="1871280" cy="719412"/>
            </a:xfrm>
            <a:prstGeom prst="rect">
              <a:avLst/>
            </a:prstGeom>
            <a:noFill/>
            <a:ln w="9525">
              <a:noFill/>
              <a:miter lim="800000"/>
              <a:headEnd/>
              <a:tailEnd/>
            </a:ln>
          </p:spPr>
        </p:pic>
        <p:sp>
          <p:nvSpPr>
            <p:cNvPr id="7" name="Прямоугольник 6"/>
            <p:cNvSpPr/>
            <p:nvPr/>
          </p:nvSpPr>
          <p:spPr>
            <a:xfrm>
              <a:off x="0" y="822960"/>
              <a:ext cx="9144000" cy="4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9" name="Рисунок 8"/>
          <p:cNvPicPr/>
          <p:nvPr/>
        </p:nvPicPr>
        <p:blipFill rotWithShape="1">
          <a:blip r:embed="rId5"/>
          <a:srcRect l="32268" t="66409" r="34738" b="14470"/>
          <a:stretch/>
        </p:blipFill>
        <p:spPr bwMode="auto">
          <a:xfrm>
            <a:off x="3527884" y="1700808"/>
            <a:ext cx="3672408" cy="1512168"/>
          </a:xfrm>
          <a:prstGeom prst="rect">
            <a:avLst/>
          </a:prstGeom>
          <a:ln>
            <a:noFill/>
          </a:ln>
          <a:extLst>
            <a:ext uri="{53640926-AAD7-44D8-BBD7-CCE9431645EC}">
              <a14:shadowObscured xmlns:a14="http://schemas.microsoft.com/office/drawing/2010/main"/>
            </a:ext>
          </a:extLst>
        </p:spPr>
      </p:pic>
      <p:pic>
        <p:nvPicPr>
          <p:cNvPr id="10" name="Рисунок 9"/>
          <p:cNvPicPr/>
          <p:nvPr/>
        </p:nvPicPr>
        <p:blipFill rotWithShape="1">
          <a:blip r:embed="rId6"/>
          <a:srcRect l="3779" t="9819" r="48983" b="75452"/>
          <a:stretch/>
        </p:blipFill>
        <p:spPr bwMode="auto">
          <a:xfrm>
            <a:off x="12440" y="4163691"/>
            <a:ext cx="3618230" cy="887730"/>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rotWithShape="1">
          <a:blip r:embed="rId7"/>
          <a:srcRect l="49709" t="25065" r="33721" b="66150"/>
          <a:stretch/>
        </p:blipFill>
        <p:spPr bwMode="auto">
          <a:xfrm>
            <a:off x="3707904" y="4082412"/>
            <a:ext cx="1656184" cy="708263"/>
          </a:xfrm>
          <a:prstGeom prst="rect">
            <a:avLst/>
          </a:prstGeom>
          <a:ln>
            <a:noFill/>
          </a:ln>
          <a:extLst>
            <a:ext uri="{53640926-AAD7-44D8-BBD7-CCE9431645EC}">
              <a14:shadowObscured xmlns:a14="http://schemas.microsoft.com/office/drawing/2010/main"/>
            </a:ext>
          </a:extLst>
        </p:spPr>
      </p:pic>
      <p:pic>
        <p:nvPicPr>
          <p:cNvPr id="14" name="Рисунок 13"/>
          <p:cNvPicPr/>
          <p:nvPr/>
        </p:nvPicPr>
        <p:blipFill rotWithShape="1">
          <a:blip r:embed="rId8"/>
          <a:srcRect l="34157" t="26357" r="20204" b="55176"/>
          <a:stretch/>
        </p:blipFill>
        <p:spPr bwMode="auto">
          <a:xfrm>
            <a:off x="5681063" y="4118207"/>
            <a:ext cx="3481937" cy="887730"/>
          </a:xfrm>
          <a:prstGeom prst="rect">
            <a:avLst/>
          </a:prstGeom>
          <a:ln>
            <a:noFill/>
          </a:ln>
          <a:extLst>
            <a:ext uri="{53640926-AAD7-44D8-BBD7-CCE9431645EC}">
              <a14:shadowObscured xmlns:a14="http://schemas.microsoft.com/office/drawing/2010/main"/>
            </a:ext>
          </a:extLst>
        </p:spPr>
      </p:pic>
      <p:pic>
        <p:nvPicPr>
          <p:cNvPr id="15" name="Рисунок 14"/>
          <p:cNvPicPr/>
          <p:nvPr/>
        </p:nvPicPr>
        <p:blipFill rotWithShape="1">
          <a:blip r:embed="rId9"/>
          <a:srcRect l="17587" t="9044" r="62500" b="82171"/>
          <a:stretch/>
        </p:blipFill>
        <p:spPr bwMode="auto">
          <a:xfrm>
            <a:off x="7648936" y="3611719"/>
            <a:ext cx="1463846" cy="551972"/>
          </a:xfrm>
          <a:prstGeom prst="rect">
            <a:avLst/>
          </a:prstGeom>
          <a:ln>
            <a:noFill/>
          </a:ln>
          <a:extLst>
            <a:ext uri="{53640926-AAD7-44D8-BBD7-CCE9431645EC}">
              <a14:shadowObscured xmlns:a14="http://schemas.microsoft.com/office/drawing/2010/main"/>
            </a:ext>
          </a:extLst>
        </p:spPr>
      </p:pic>
      <p:pic>
        <p:nvPicPr>
          <p:cNvPr id="16" name="Рисунок 15"/>
          <p:cNvPicPr/>
          <p:nvPr/>
        </p:nvPicPr>
        <p:blipFill rotWithShape="1">
          <a:blip r:embed="rId10"/>
          <a:srcRect l="11919" t="7235" r="58140" b="82946"/>
          <a:stretch/>
        </p:blipFill>
        <p:spPr bwMode="auto">
          <a:xfrm>
            <a:off x="440304" y="5289598"/>
            <a:ext cx="1776730" cy="327660"/>
          </a:xfrm>
          <a:prstGeom prst="rect">
            <a:avLst/>
          </a:prstGeom>
          <a:ln>
            <a:noFill/>
          </a:ln>
          <a:extLst>
            <a:ext uri="{53640926-AAD7-44D8-BBD7-CCE9431645EC}">
              <a14:shadowObscured xmlns:a14="http://schemas.microsoft.com/office/drawing/2010/main"/>
            </a:ext>
          </a:extLst>
        </p:spPr>
      </p:pic>
      <p:pic>
        <p:nvPicPr>
          <p:cNvPr id="17" name="Рисунок 16"/>
          <p:cNvPicPr/>
          <p:nvPr/>
        </p:nvPicPr>
        <p:blipFill rotWithShape="1">
          <a:blip r:embed="rId11"/>
          <a:srcRect l="30233" t="26616" r="36628" b="67441"/>
          <a:stretch/>
        </p:blipFill>
        <p:spPr bwMode="auto">
          <a:xfrm>
            <a:off x="2265328" y="5433791"/>
            <a:ext cx="1966595" cy="198120"/>
          </a:xfrm>
          <a:prstGeom prst="rect">
            <a:avLst/>
          </a:prstGeom>
          <a:ln>
            <a:noFill/>
          </a:ln>
          <a:extLst>
            <a:ext uri="{53640926-AAD7-44D8-BBD7-CCE9431645EC}">
              <a14:shadowObscured xmlns:a14="http://schemas.microsoft.com/office/drawing/2010/main"/>
            </a:ext>
          </a:extLst>
        </p:spPr>
      </p:pic>
      <p:pic>
        <p:nvPicPr>
          <p:cNvPr id="18" name="Рисунок 17"/>
          <p:cNvPicPr/>
          <p:nvPr/>
        </p:nvPicPr>
        <p:blipFill rotWithShape="1">
          <a:blip r:embed="rId11"/>
          <a:srcRect l="53052" t="48579" r="22675" b="49354"/>
          <a:stretch/>
        </p:blipFill>
        <p:spPr bwMode="auto">
          <a:xfrm>
            <a:off x="2311966" y="5273771"/>
            <a:ext cx="1919957" cy="167603"/>
          </a:xfrm>
          <a:prstGeom prst="rect">
            <a:avLst/>
          </a:prstGeom>
          <a:ln>
            <a:noFill/>
          </a:ln>
          <a:extLst>
            <a:ext uri="{53640926-AAD7-44D8-BBD7-CCE9431645EC}">
              <a14:shadowObscured xmlns:a14="http://schemas.microsoft.com/office/drawing/2010/main"/>
            </a:ext>
          </a:extLst>
        </p:spPr>
      </p:pic>
      <p:sp>
        <p:nvSpPr>
          <p:cNvPr id="20" name="Номер слайда 19"/>
          <p:cNvSpPr>
            <a:spLocks noGrp="1"/>
          </p:cNvSpPr>
          <p:nvPr>
            <p:ph type="sldNum" sz="quarter" idx="12"/>
          </p:nvPr>
        </p:nvSpPr>
        <p:spPr/>
        <p:txBody>
          <a:bodyPr/>
          <a:lstStyle/>
          <a:p>
            <a:fld id="{802D9AB7-31D2-47E2-B223-DE882A2AEC03}" type="slidenum">
              <a:rPr lang="ru-RU" smtClean="0"/>
              <a:pPr/>
              <a:t>6</a:t>
            </a:fld>
            <a:endParaRPr lang="ru-RU"/>
          </a:p>
        </p:txBody>
      </p:sp>
    </p:spTree>
    <p:extLst>
      <p:ext uri="{BB962C8B-B14F-4D97-AF65-F5344CB8AC3E}">
        <p14:creationId xmlns:p14="http://schemas.microsoft.com/office/powerpoint/2010/main" val="198948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a:spLocks noGrp="1"/>
          </p:cNvSpPr>
          <p:nvPr>
            <p:ph idx="1"/>
          </p:nvPr>
        </p:nvSpPr>
        <p:spPr>
          <a:xfrm>
            <a:off x="179512" y="836712"/>
            <a:ext cx="8229600" cy="864096"/>
          </a:xfrm>
        </p:spPr>
        <p:txBody>
          <a:bodyPr>
            <a:noAutofit/>
          </a:bodyPr>
          <a:lstStyle/>
          <a:p>
            <a:pPr marL="0" indent="0">
              <a:buNone/>
            </a:pPr>
            <a:r>
              <a:rPr lang="ru-RU" sz="1400" dirty="0" smtClean="0"/>
              <a:t>  </a:t>
            </a:r>
            <a:endParaRPr lang="en-US" sz="1400" dirty="0" smtClean="0"/>
          </a:p>
          <a:p>
            <a:pPr marL="0" indent="0">
              <a:buNone/>
            </a:pPr>
            <a:endParaRPr lang="ru-RU" sz="1400" dirty="0" smtClean="0"/>
          </a:p>
        </p:txBody>
      </p:sp>
      <p:grpSp>
        <p:nvGrpSpPr>
          <p:cNvPr id="2" name="Группа 7"/>
          <p:cNvGrpSpPr/>
          <p:nvPr/>
        </p:nvGrpSpPr>
        <p:grpSpPr>
          <a:xfrm>
            <a:off x="0" y="0"/>
            <a:ext cx="9144000" cy="869576"/>
            <a:chOff x="0" y="0"/>
            <a:chExt cx="9144000" cy="869576"/>
          </a:xfrm>
        </p:grpSpPr>
        <p:sp>
          <p:nvSpPr>
            <p:cNvPr id="9" name="Прямоугольник 8"/>
            <p:cNvSpPr/>
            <p:nvPr/>
          </p:nvSpPr>
          <p:spPr>
            <a:xfrm>
              <a:off x="0" y="0"/>
              <a:ext cx="9144000" cy="86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3"/>
            <p:cNvPicPr>
              <a:picLocks noChangeAspect="1" noChangeArrowheads="1"/>
            </p:cNvPicPr>
            <p:nvPr/>
          </p:nvPicPr>
          <p:blipFill>
            <a:blip r:embed="rId3" cstate="print"/>
            <a:srcRect/>
            <a:stretch>
              <a:fillRect/>
            </a:stretch>
          </p:blipFill>
          <p:spPr bwMode="auto">
            <a:xfrm>
              <a:off x="7046268" y="105343"/>
              <a:ext cx="1871280" cy="719412"/>
            </a:xfrm>
            <a:prstGeom prst="rect">
              <a:avLst/>
            </a:prstGeom>
            <a:noFill/>
            <a:ln w="9525">
              <a:noFill/>
              <a:miter lim="800000"/>
              <a:headEnd/>
              <a:tailEnd/>
            </a:ln>
          </p:spPr>
        </p:pic>
        <p:sp>
          <p:nvSpPr>
            <p:cNvPr id="11" name="Прямоугольник 10"/>
            <p:cNvSpPr/>
            <p:nvPr/>
          </p:nvSpPr>
          <p:spPr>
            <a:xfrm>
              <a:off x="0" y="822960"/>
              <a:ext cx="9144000" cy="4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Прямоугольник 11"/>
          <p:cNvSpPr/>
          <p:nvPr/>
        </p:nvSpPr>
        <p:spPr>
          <a:xfrm>
            <a:off x="0" y="0"/>
            <a:ext cx="6732240" cy="461665"/>
          </a:xfrm>
          <a:prstGeom prst="rect">
            <a:avLst/>
          </a:prstGeom>
        </p:spPr>
        <p:txBody>
          <a:bodyPr wrap="square">
            <a:spAutoFit/>
          </a:bodyPr>
          <a:lstStyle/>
          <a:p>
            <a:r>
              <a:rPr lang="en-US" sz="2400" dirty="0" smtClean="0"/>
              <a:t> </a:t>
            </a:r>
            <a:endParaRPr lang="en-GB" sz="2400" dirty="0"/>
          </a:p>
        </p:txBody>
      </p:sp>
      <p:sp>
        <p:nvSpPr>
          <p:cNvPr id="15" name="Прямоугольник 14"/>
          <p:cNvSpPr/>
          <p:nvPr/>
        </p:nvSpPr>
        <p:spPr>
          <a:xfrm>
            <a:off x="6248445" y="3573016"/>
            <a:ext cx="3384376" cy="2154436"/>
          </a:xfrm>
          <a:prstGeom prst="rect">
            <a:avLst/>
          </a:prstGeom>
        </p:spPr>
        <p:txBody>
          <a:bodyPr wrap="square">
            <a:spAutoFit/>
          </a:bodyPr>
          <a:lstStyle/>
          <a:p>
            <a:pPr>
              <a:buFont typeface="Arial" pitchFamily="34" charset="0"/>
              <a:buChar char="•"/>
            </a:pPr>
            <a:endParaRPr lang="ru-RU" sz="1400" dirty="0" smtClean="0"/>
          </a:p>
          <a:p>
            <a:pPr>
              <a:buFont typeface="Arial" pitchFamily="34" charset="0"/>
              <a:buChar char="•"/>
            </a:pPr>
            <a:r>
              <a:rPr lang="ru-RU" sz="1400" dirty="0" smtClean="0"/>
              <a:t>Проверки и инспекции</a:t>
            </a:r>
          </a:p>
          <a:p>
            <a:pPr>
              <a:buFont typeface="Arial" pitchFamily="34" charset="0"/>
              <a:buChar char="•"/>
            </a:pPr>
            <a:r>
              <a:rPr lang="ru-RU" sz="1400" dirty="0" smtClean="0"/>
              <a:t>Предупреждение </a:t>
            </a:r>
            <a:endParaRPr lang="ru-RU" sz="1400" dirty="0" smtClean="0"/>
          </a:p>
          <a:p>
            <a:pPr>
              <a:buFont typeface="Arial" pitchFamily="34" charset="0"/>
              <a:buChar char="•"/>
            </a:pPr>
            <a:r>
              <a:rPr lang="ru-RU" sz="1400" dirty="0" smtClean="0"/>
              <a:t>Административные штрафы  </a:t>
            </a:r>
          </a:p>
          <a:p>
            <a:pPr>
              <a:buFont typeface="Arial" pitchFamily="34" charset="0"/>
              <a:buChar char="•"/>
            </a:pPr>
            <a:r>
              <a:rPr lang="ru-RU" sz="1400" dirty="0" smtClean="0"/>
              <a:t>Отзыв разрешения или лицензии</a:t>
            </a:r>
            <a:r>
              <a:rPr lang="en-GB" sz="1400" dirty="0" smtClean="0"/>
              <a:t> </a:t>
            </a:r>
            <a:endParaRPr lang="ru-RU" sz="1400" dirty="0" smtClean="0"/>
          </a:p>
          <a:p>
            <a:pPr>
              <a:buFont typeface="Arial" pitchFamily="34" charset="0"/>
              <a:buChar char="•"/>
            </a:pPr>
            <a:r>
              <a:rPr lang="ru-RU" sz="1400" dirty="0" smtClean="0"/>
              <a:t>Судебное разбирательство</a:t>
            </a:r>
          </a:p>
          <a:p>
            <a:pPr>
              <a:buFont typeface="Arial" pitchFamily="34" charset="0"/>
              <a:buChar char="•"/>
            </a:pPr>
            <a:r>
              <a:rPr lang="ru-RU" sz="1400" dirty="0" smtClean="0"/>
              <a:t>Прочее</a:t>
            </a:r>
            <a:endParaRPr lang="en-GB" sz="1400" dirty="0" smtClean="0"/>
          </a:p>
          <a:p>
            <a:r>
              <a:rPr lang="ru-RU" dirty="0" smtClean="0"/>
              <a:t> </a:t>
            </a:r>
            <a:endParaRPr lang="en-US" dirty="0" smtClean="0"/>
          </a:p>
          <a:p>
            <a:r>
              <a:rPr lang="ru-RU" dirty="0" smtClean="0"/>
              <a:t> </a:t>
            </a:r>
            <a:endParaRPr lang="ru-RU" dirty="0"/>
          </a:p>
        </p:txBody>
      </p:sp>
      <p:grpSp>
        <p:nvGrpSpPr>
          <p:cNvPr id="3" name="Группа 16"/>
          <p:cNvGrpSpPr/>
          <p:nvPr/>
        </p:nvGrpSpPr>
        <p:grpSpPr>
          <a:xfrm>
            <a:off x="233756" y="2417381"/>
            <a:ext cx="5544616" cy="4237444"/>
            <a:chOff x="251520" y="2852936"/>
            <a:chExt cx="5544616" cy="4237444"/>
          </a:xfrm>
        </p:grpSpPr>
        <p:sp>
          <p:nvSpPr>
            <p:cNvPr id="13" name="Прямоугольник 12"/>
            <p:cNvSpPr/>
            <p:nvPr/>
          </p:nvSpPr>
          <p:spPr>
            <a:xfrm>
              <a:off x="323528" y="2996952"/>
              <a:ext cx="5400600" cy="4093428"/>
            </a:xfrm>
            <a:prstGeom prst="rect">
              <a:avLst/>
            </a:prstGeom>
          </p:spPr>
          <p:txBody>
            <a:bodyPr wrap="square">
              <a:spAutoFit/>
            </a:bodyPr>
            <a:lstStyle/>
            <a:p>
              <a:r>
                <a:rPr lang="ru-RU" sz="1400" dirty="0" smtClean="0"/>
                <a:t>Создание понятной системы наказаний и правил их применения в зависимости от</a:t>
              </a:r>
              <a:r>
                <a:rPr lang="en-GB" sz="1400" dirty="0" smtClean="0"/>
                <a:t>:</a:t>
              </a:r>
              <a:endParaRPr lang="ru-RU" sz="1400" dirty="0" smtClean="0"/>
            </a:p>
            <a:p>
              <a:endParaRPr lang="en-GB" sz="1400" dirty="0" smtClean="0"/>
            </a:p>
            <a:p>
              <a:pPr>
                <a:buFont typeface="Arial" pitchFamily="34" charset="0"/>
                <a:buChar char="•"/>
              </a:pPr>
              <a:r>
                <a:rPr lang="ru-RU" sz="1400" dirty="0" smtClean="0"/>
                <a:t>Степени риска</a:t>
              </a:r>
            </a:p>
            <a:p>
              <a:pPr>
                <a:buFont typeface="Arial" pitchFamily="34" charset="0"/>
                <a:buChar char="•"/>
              </a:pPr>
              <a:r>
                <a:rPr lang="ru-RU" sz="1400" dirty="0" smtClean="0"/>
                <a:t>Сферы деятельности</a:t>
              </a:r>
            </a:p>
            <a:p>
              <a:pPr>
                <a:buFont typeface="Arial" pitchFamily="34" charset="0"/>
                <a:buChar char="•"/>
              </a:pPr>
              <a:r>
                <a:rPr lang="ru-RU" sz="1400" dirty="0" smtClean="0"/>
                <a:t>Степени причиненного вреда</a:t>
              </a:r>
            </a:p>
            <a:p>
              <a:pPr>
                <a:buFont typeface="Arial" pitchFamily="34" charset="0"/>
                <a:buChar char="•"/>
              </a:pPr>
              <a:r>
                <a:rPr lang="ru-RU" sz="1400" dirty="0" smtClean="0"/>
                <a:t>Истории субъекта регулирования (нарушитель-новичок или заядлый нарушитель) </a:t>
              </a:r>
            </a:p>
            <a:p>
              <a:pPr>
                <a:buFont typeface="Arial" pitchFamily="34" charset="0"/>
                <a:buChar char="•"/>
              </a:pPr>
              <a:r>
                <a:rPr lang="ru-RU" sz="1400" dirty="0" smtClean="0"/>
                <a:t>Преднамеренность </a:t>
              </a:r>
            </a:p>
            <a:p>
              <a:pPr>
                <a:buFont typeface="Arial" pitchFamily="34" charset="0"/>
                <a:buChar char="•"/>
              </a:pPr>
              <a:r>
                <a:rPr lang="ru-RU" sz="1400" dirty="0" smtClean="0"/>
                <a:t>Размер прибыли, полученный в следствии нарушения</a:t>
              </a:r>
            </a:p>
            <a:p>
              <a:pPr>
                <a:buFont typeface="Arial" pitchFamily="34" charset="0"/>
                <a:buChar char="•"/>
              </a:pPr>
              <a:r>
                <a:rPr lang="ru-RU" sz="1400" dirty="0" smtClean="0"/>
                <a:t>Размер компании</a:t>
              </a:r>
            </a:p>
            <a:p>
              <a:pPr>
                <a:buFont typeface="Arial" pitchFamily="34" charset="0"/>
                <a:buChar char="•"/>
              </a:pPr>
              <a:r>
                <a:rPr lang="ru-RU" sz="1400" dirty="0" smtClean="0"/>
                <a:t>Предшествующие действия КНО по помощи в соответствии требованиям</a:t>
              </a:r>
            </a:p>
            <a:p>
              <a:pPr>
                <a:buFont typeface="Arial" pitchFamily="34" charset="0"/>
                <a:buChar char="•"/>
              </a:pPr>
              <a:r>
                <a:rPr lang="ru-RU" sz="1400" dirty="0" smtClean="0"/>
                <a:t>Действия субъекта по снижению последствий ущерба,</a:t>
              </a:r>
            </a:p>
            <a:p>
              <a:pPr>
                <a:buFont typeface="Arial" pitchFamily="34" charset="0"/>
                <a:buChar char="•"/>
              </a:pPr>
              <a:r>
                <a:rPr lang="ru-RU" sz="1400" dirty="0" smtClean="0"/>
                <a:t>Взаимодействие с КНО по работе с последствиями нарушения</a:t>
              </a:r>
            </a:p>
            <a:p>
              <a:pPr>
                <a:buFont typeface="Arial" pitchFamily="34" charset="0"/>
                <a:buChar char="•"/>
              </a:pPr>
              <a:r>
                <a:rPr lang="ru-RU" sz="1400" dirty="0" smtClean="0"/>
                <a:t>Сознательность (сами отчитались о нарушении)</a:t>
              </a:r>
            </a:p>
            <a:p>
              <a:endParaRPr lang="ru-RU" dirty="0" smtClean="0"/>
            </a:p>
            <a:p>
              <a:endParaRPr lang="ru-RU" dirty="0" smtClean="0"/>
            </a:p>
          </p:txBody>
        </p:sp>
        <p:sp>
          <p:nvSpPr>
            <p:cNvPr id="16" name="Скругленный прямоугольник 15"/>
            <p:cNvSpPr/>
            <p:nvPr/>
          </p:nvSpPr>
          <p:spPr>
            <a:xfrm>
              <a:off x="251520" y="2852936"/>
              <a:ext cx="5544616" cy="3672408"/>
            </a:xfrm>
            <a:prstGeom prst="roundRect">
              <a:avLst>
                <a:gd name="adj" fmla="val 4687"/>
              </a:avLst>
            </a:prstGeom>
            <a:noFill/>
            <a:ln>
              <a:solidFill>
                <a:srgbClr val="00B0F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8" name="Скругленный прямоугольник 17"/>
          <p:cNvSpPr/>
          <p:nvPr/>
        </p:nvSpPr>
        <p:spPr>
          <a:xfrm>
            <a:off x="6275160" y="3573016"/>
            <a:ext cx="2700808" cy="1728192"/>
          </a:xfrm>
          <a:prstGeom prst="roundRect">
            <a:avLst>
              <a:gd name="adj" fmla="val 4687"/>
            </a:avLst>
          </a:prstGeom>
          <a:noFill/>
          <a:ln>
            <a:solidFill>
              <a:srgbClr val="00B0F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Стрелка вниз 18"/>
          <p:cNvSpPr/>
          <p:nvPr/>
        </p:nvSpPr>
        <p:spPr>
          <a:xfrm rot="16200000" flipH="1">
            <a:off x="5973374" y="4232347"/>
            <a:ext cx="170468" cy="239063"/>
          </a:xfrm>
          <a:prstGeom prst="downArrow">
            <a:avLst/>
          </a:prstGeom>
          <a:noFill/>
          <a:ln>
            <a:solidFill>
              <a:srgbClr val="B90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бъект 2"/>
          <p:cNvSpPr txBox="1">
            <a:spLocks/>
          </p:cNvSpPr>
          <p:nvPr/>
        </p:nvSpPr>
        <p:spPr>
          <a:xfrm>
            <a:off x="233756" y="824755"/>
            <a:ext cx="8586716"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1400" b="1" dirty="0" smtClean="0"/>
              <a:t> </a:t>
            </a:r>
            <a:endParaRPr lang="ru-RU" sz="1400" dirty="0" smtClean="0"/>
          </a:p>
          <a:p>
            <a:pPr marL="514350" indent="-514350">
              <a:buFont typeface="Arial" panose="020B0604020202020204" pitchFamily="34" charset="0"/>
              <a:buNone/>
            </a:pPr>
            <a:endParaRPr lang="ru-RU" sz="1400" dirty="0"/>
          </a:p>
          <a:p>
            <a:pPr marL="514350" indent="-514350" algn="ctr">
              <a:buFont typeface="Arial" panose="020B0604020202020204" pitchFamily="34" charset="0"/>
              <a:buNone/>
            </a:pPr>
            <a:r>
              <a:rPr lang="ru-RU" sz="1400" dirty="0" smtClean="0">
                <a:solidFill>
                  <a:srgbClr val="0070C0"/>
                </a:solidFill>
              </a:rPr>
              <a:t>Позитивные стимулы к соблюдению требований + Неотвратимость соизмеримого и понятного наказания= Эффективная система профилактики и предупреждения</a:t>
            </a:r>
          </a:p>
          <a:p>
            <a:pPr marL="0" indent="0">
              <a:buFont typeface="Arial" panose="020B0604020202020204" pitchFamily="34" charset="0"/>
              <a:buNone/>
            </a:pPr>
            <a:r>
              <a:rPr lang="ru-RU" sz="1400" dirty="0" smtClean="0"/>
              <a:t>  </a:t>
            </a:r>
            <a:endParaRPr lang="en-US" sz="1400" dirty="0" smtClean="0"/>
          </a:p>
          <a:p>
            <a:pPr marL="0" indent="0">
              <a:buFont typeface="Arial" panose="020B0604020202020204" pitchFamily="34" charset="0"/>
              <a:buNone/>
            </a:pPr>
            <a:endParaRPr lang="ru-RU" sz="1400" dirty="0" smtClean="0"/>
          </a:p>
        </p:txBody>
      </p:sp>
      <p:sp>
        <p:nvSpPr>
          <p:cNvPr id="4" name="Номер слайда 3"/>
          <p:cNvSpPr>
            <a:spLocks noGrp="1"/>
          </p:cNvSpPr>
          <p:nvPr>
            <p:ph type="sldNum" sz="quarter" idx="12"/>
          </p:nvPr>
        </p:nvSpPr>
        <p:spPr>
          <a:xfrm>
            <a:off x="6553200" y="6640875"/>
            <a:ext cx="2133600" cy="365125"/>
          </a:xfrm>
        </p:spPr>
        <p:txBody>
          <a:bodyPr/>
          <a:lstStyle/>
          <a:p>
            <a:fld id="{802D9AB7-31D2-47E2-B223-DE882A2AEC03}" type="slidenum">
              <a:rPr lang="ru-RU" smtClean="0"/>
              <a:pPr/>
              <a:t>7</a:t>
            </a:fld>
            <a:endParaRPr lang="ru-RU"/>
          </a:p>
        </p:txBody>
      </p:sp>
    </p:spTree>
    <p:extLst>
      <p:ext uri="{BB962C8B-B14F-4D97-AF65-F5344CB8AC3E}">
        <p14:creationId xmlns:p14="http://schemas.microsoft.com/office/powerpoint/2010/main" val="3825679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823</Words>
  <Application>Microsoft Office PowerPoint</Application>
  <PresentationFormat>Экран (4:3)</PresentationFormat>
  <Paragraphs>183</Paragraphs>
  <Slides>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Chernomordik Polina</dc:creator>
  <cp:lastModifiedBy>Chernomordik Polina</cp:lastModifiedBy>
  <cp:revision>73</cp:revision>
  <cp:lastPrinted>2014-12-01T12:56:29Z</cp:lastPrinted>
  <dcterms:created xsi:type="dcterms:W3CDTF">2014-11-28T14:01:43Z</dcterms:created>
  <dcterms:modified xsi:type="dcterms:W3CDTF">2014-12-01T15:44:43Z</dcterms:modified>
</cp:coreProperties>
</file>